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66" r:id="rId13"/>
    <p:sldId id="267" r:id="rId14"/>
    <p:sldId id="268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70" r:id="rId28"/>
    <p:sldId id="271" r:id="rId2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377C7-0663-43BA-8398-C90C5EE1A7EF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C8C63-16B9-4B2F-9FDE-9BBD918CF3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1993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F85A-4C84-4388-B551-657A297D16DB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EE0D-0329-4B59-887B-E8A31970006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672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F85A-4C84-4388-B551-657A297D16DB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EE0D-0329-4B59-887B-E8A31970006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5524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F85A-4C84-4388-B551-657A297D16DB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EE0D-0329-4B59-887B-E8A31970006A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0790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F85A-4C84-4388-B551-657A297D16DB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EE0D-0329-4B59-887B-E8A31970006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6901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F85A-4C84-4388-B551-657A297D16DB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EE0D-0329-4B59-887B-E8A31970006A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8279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F85A-4C84-4388-B551-657A297D16DB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EE0D-0329-4B59-887B-E8A31970006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7348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F85A-4C84-4388-B551-657A297D16DB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EE0D-0329-4B59-887B-E8A31970006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9333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F85A-4C84-4388-B551-657A297D16DB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EE0D-0329-4B59-887B-E8A31970006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734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F85A-4C84-4388-B551-657A297D16DB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EE0D-0329-4B59-887B-E8A31970006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836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F85A-4C84-4388-B551-657A297D16DB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EE0D-0329-4B59-887B-E8A31970006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2138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F85A-4C84-4388-B551-657A297D16DB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EE0D-0329-4B59-887B-E8A31970006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3800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F85A-4C84-4388-B551-657A297D16DB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EE0D-0329-4B59-887B-E8A31970006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47781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F85A-4C84-4388-B551-657A297D16DB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EE0D-0329-4B59-887B-E8A31970006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24312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F85A-4C84-4388-B551-657A297D16DB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EE0D-0329-4B59-887B-E8A31970006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87359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F85A-4C84-4388-B551-657A297D16DB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EE0D-0329-4B59-887B-E8A31970006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536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F85A-4C84-4388-B551-657A297D16DB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EE0D-0329-4B59-887B-E8A31970006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101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7F85A-4C84-4388-B551-657A297D16DB}" type="datetimeFigureOut">
              <a:rPr lang="sk-SK" smtClean="0"/>
              <a:t>13. 2. 2019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1AEE0D-0329-4B59-887B-E8A31970006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583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obsahu 4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k-SK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k-SK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k-SK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 I T A T E Ľ S K Á</a:t>
            </a:r>
          </a:p>
          <a:p>
            <a:pPr marL="0" indent="0" algn="ctr">
              <a:buNone/>
            </a:pPr>
            <a:endParaRPr lang="sk-SK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R A M O T N O S Ť</a:t>
            </a:r>
          </a:p>
          <a:p>
            <a:pPr marL="0" indent="0" algn="ctr">
              <a:buNone/>
            </a:pPr>
            <a:endParaRPr lang="sk-SK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k-SK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k-SK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10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Finančná a čitateľská gramotnosť</a:t>
            </a:r>
            <a:endParaRPr lang="sk-SK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46221" y="798490"/>
            <a:ext cx="10515600" cy="5378473"/>
          </a:xfrm>
        </p:spPr>
        <p:txBody>
          <a:bodyPr>
            <a:normAutofit/>
          </a:bodyPr>
          <a:lstStyle/>
          <a:p>
            <a:pPr marL="0" indent="0" algn="just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Úrovne rozvoja čitateľskej gramotnosti (OECD PISA):</a:t>
            </a:r>
            <a:endParaRPr lang="sk-SK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lnSpc>
                <a:spcPct val="16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Posúdenie obsahu textu – porovnanie informácií v texte s inými zdrojmi  alebo vedomosťami, formulácia osobných postojov a názorov žiaka</a:t>
            </a:r>
          </a:p>
          <a:p>
            <a:pPr marL="0" indent="0" algn="just" fontAlgn="auto">
              <a:lnSpc>
                <a:spcPct val="160000"/>
              </a:lnSpc>
              <a:spcAft>
                <a:spcPts val="0"/>
              </a:spcAft>
              <a:buNone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Posúdenie formy textu – objektívne zhodnotenie kvality predloženého textu, kde sa už vyžaduje poznanie stavby textu, štýlu a jazyka autora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endParaRPr lang="sk-SK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1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46221" y="798490"/>
            <a:ext cx="10515600" cy="5378473"/>
          </a:xfrm>
        </p:spPr>
        <p:txBody>
          <a:bodyPr>
            <a:normAutofit/>
          </a:bodyPr>
          <a:lstStyle/>
          <a:p>
            <a:pPr marL="0" indent="0" algn="just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Profesionálne dôvody pre zvyšovanie čitateľskej gramotnosti:</a:t>
            </a:r>
            <a:endParaRPr lang="sk-SK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lnSpc>
                <a:spcPct val="13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Výberové konania do štátnej služby</a:t>
            </a:r>
          </a:p>
          <a:p>
            <a:pPr algn="just" fontAlgn="auto">
              <a:lnSpc>
                <a:spcPct val="13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Výberové konania do verejnej služby</a:t>
            </a:r>
          </a:p>
          <a:p>
            <a:pPr algn="just" fontAlgn="auto">
              <a:lnSpc>
                <a:spcPct val="13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Assessment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centrá –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korporátne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výberové konania</a:t>
            </a:r>
          </a:p>
          <a:p>
            <a:pPr algn="just" fontAlgn="auto">
              <a:lnSpc>
                <a:spcPct val="13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EPSO – výberové konania do služieb EK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lnSpc>
                <a:spcPct val="160000"/>
              </a:lnSpc>
              <a:spcAft>
                <a:spcPts val="0"/>
              </a:spcAft>
              <a:buFontTx/>
              <a:buChar char="-"/>
              <a:defRPr/>
            </a:pP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09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46221" y="798490"/>
            <a:ext cx="10515600" cy="5378473"/>
          </a:xfrm>
        </p:spPr>
        <p:txBody>
          <a:bodyPr>
            <a:normAutofit/>
          </a:bodyPr>
          <a:lstStyle/>
          <a:p>
            <a:pPr marL="0" indent="0" algn="just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Klasifikácia textu (OECD PISA):</a:t>
            </a:r>
            <a:endParaRPr lang="sk-SK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fontAlgn="auto">
              <a:lnSpc>
                <a:spcPct val="160000"/>
              </a:lnSpc>
              <a:spcAft>
                <a:spcPts val="0"/>
              </a:spcAft>
              <a:buFont typeface="Wingdings"/>
              <a:buAutoNum type="arabicPeriod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Štruktúra textu:</a:t>
            </a:r>
          </a:p>
          <a:p>
            <a:pPr algn="just" fontAlgn="auto">
              <a:lnSpc>
                <a:spcPct val="16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Súvislý</a:t>
            </a:r>
          </a:p>
          <a:p>
            <a:pPr algn="just" fontAlgn="auto">
              <a:lnSpc>
                <a:spcPct val="16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Nesúvislý</a:t>
            </a:r>
          </a:p>
          <a:p>
            <a:pPr algn="just" fontAlgn="auto">
              <a:lnSpc>
                <a:spcPct val="160000"/>
              </a:lnSpc>
              <a:spcAft>
                <a:spcPts val="0"/>
              </a:spcAft>
              <a:buFontTx/>
              <a:buChar char="-"/>
              <a:defRPr/>
            </a:pP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8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46221" y="798490"/>
            <a:ext cx="10515600" cy="5378473"/>
          </a:xfrm>
        </p:spPr>
        <p:txBody>
          <a:bodyPr>
            <a:normAutofit/>
          </a:bodyPr>
          <a:lstStyle/>
          <a:p>
            <a:pPr marL="0" indent="0" algn="just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Klasifikácia textu (OECD PISA):</a:t>
            </a:r>
            <a:endParaRPr lang="sk-SK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 Typ textu:</a:t>
            </a:r>
          </a:p>
          <a:p>
            <a:pPr algn="just" fontAlgn="auto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Argumentatívny</a:t>
            </a: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Deskriptívny</a:t>
            </a:r>
          </a:p>
          <a:p>
            <a:pPr algn="just" fontAlgn="auto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Vysvetľujúci</a:t>
            </a:r>
          </a:p>
          <a:p>
            <a:pPr algn="just" fontAlgn="auto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Prikazujúci</a:t>
            </a:r>
          </a:p>
          <a:p>
            <a:pPr algn="just" fontAlgn="auto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Epický (rozprávka)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lnSpc>
                <a:spcPct val="160000"/>
              </a:lnSpc>
              <a:spcAft>
                <a:spcPts val="0"/>
              </a:spcAft>
              <a:buFontTx/>
              <a:buChar char="-"/>
              <a:defRPr/>
            </a:pP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02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46221" y="798490"/>
            <a:ext cx="10515600" cy="5378473"/>
          </a:xfrm>
        </p:spPr>
        <p:txBody>
          <a:bodyPr>
            <a:normAutofit/>
          </a:bodyPr>
          <a:lstStyle/>
          <a:p>
            <a:pPr marL="0" indent="0" algn="just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Klasifikácia textu (OECD PISA):</a:t>
            </a:r>
            <a:endParaRPr lang="sk-SK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 Typ textu:</a:t>
            </a:r>
          </a:p>
          <a:p>
            <a:pPr algn="just" fontAlgn="auto">
              <a:lnSpc>
                <a:spcPct val="13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Grafy a diagramy</a:t>
            </a:r>
          </a:p>
          <a:p>
            <a:pPr algn="just" fontAlgn="auto">
              <a:lnSpc>
                <a:spcPct val="13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apy</a:t>
            </a:r>
          </a:p>
          <a:p>
            <a:pPr algn="just" fontAlgn="auto">
              <a:lnSpc>
                <a:spcPct val="13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Schémy</a:t>
            </a:r>
          </a:p>
          <a:p>
            <a:pPr algn="just" fontAlgn="auto">
              <a:lnSpc>
                <a:spcPct val="13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Tabuľky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lnSpc>
                <a:spcPct val="160000"/>
              </a:lnSpc>
              <a:spcAft>
                <a:spcPts val="0"/>
              </a:spcAft>
              <a:buFontTx/>
              <a:buChar char="-"/>
              <a:defRPr/>
            </a:pP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75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2"/>
            <a:ext cx="10515600" cy="61361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Gramotnosť</a:t>
            </a:r>
            <a:endParaRPr lang="sk-SK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Odborný text (</a:t>
            </a:r>
            <a:r>
              <a:rPr lang="sk-SK" sz="2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argumentatívny</a:t>
            </a: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endParaRPr lang="sk-SK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463" y="1596978"/>
            <a:ext cx="10415337" cy="4579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10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2"/>
            <a:ext cx="10515600" cy="61361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Gramotnosť</a:t>
            </a:r>
            <a:endParaRPr lang="sk-SK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Odborný text (</a:t>
            </a:r>
            <a:r>
              <a:rPr lang="sk-SK" sz="2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argumentatívny</a:t>
            </a: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Popis projektu: (krátky popis toho, čo musí byť urobené v rámci projektu)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Na základe legislatívy Českej republiky </a:t>
            </a:r>
            <a:r>
              <a:rPr lang="sk-SK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k-SK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usí každá spoločnosť pravidelne podávať Daňovému úradu informáciu o plneniach DPH rozdelených na skupiny nad/pod 10 000 Kč. V štandardnej lokalizácii sa takáto aplikácia nenachádza.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Ciele projektu: (prečo je projekt potrebný)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Splnenie zákonných požiadaviek, poskytovanie informácií manuálnym spracovaním by bolo neefektívne.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Určenie projektu: (ktorá </a:t>
            </a:r>
            <a:r>
              <a:rPr lang="sk-SK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org</a:t>
            </a:r>
            <a:r>
              <a:rPr lang="sk-SK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jednotka/oddelenie bude aplikáciu používať, počet </a:t>
            </a:r>
            <a:r>
              <a:rPr lang="sk-SK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užívat</a:t>
            </a:r>
            <a:r>
              <a:rPr lang="sk-SK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Za proces zodpovedá Finančné oddelenie, obyčajne 1-2 užívatelia </a:t>
            </a:r>
          </a:p>
        </p:txBody>
      </p:sp>
    </p:spTree>
    <p:extLst>
      <p:ext uri="{BB962C8B-B14F-4D97-AF65-F5344CB8AC3E}">
        <p14:creationId xmlns:p14="http://schemas.microsoft.com/office/powerpoint/2010/main" val="307769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Gramotnosť</a:t>
            </a:r>
            <a:endParaRPr lang="sk-SK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 fontScale="92500"/>
          </a:bodyPr>
          <a:lstStyle/>
          <a:p>
            <a:pPr marL="0" indent="0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Odborný text (deskriptívny):</a:t>
            </a:r>
          </a:p>
          <a:p>
            <a:pPr marL="0" indent="0" algn="just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„Slovensko, dlhý tvar Slovenská republika, je vnútrozemský štát v strednej Európe. Má rozlohu 49 036 km² a žije tu približne 5 430 000 obyvateľov. Hraničí s Českom (251,8 km), Rakúskom (107,1 km), Poľskom (541,1 km), Ukrajinou (97,8 km) a Maďarskom (654,8 </a:t>
            </a: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km). </a:t>
            </a:r>
            <a:r>
              <a:rPr lang="sk-SK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Hlavným a najľudnatejším mestom je Bratislava</a:t>
            </a: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HDP Slovenskej republiky v roku 2017 bolo podľa údajov MMF 95 938 mil. USD, podľa údajov OSN 100 249 mil. USD (65/66)“</a:t>
            </a:r>
            <a:endParaRPr lang="sk-SK" sz="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2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Gramotnosť</a:t>
            </a:r>
            <a:endParaRPr lang="sk-SK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Odborný text (vysvetľujúci):</a:t>
            </a:r>
          </a:p>
          <a:p>
            <a:pPr marL="0" indent="0" algn="just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„Motor je stroj, ktorý mení určitý druh energie na mechanickú energiu.</a:t>
            </a:r>
          </a:p>
          <a:p>
            <a:pPr marL="0" indent="0" algn="just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Najbežnejšie druhy motorov vytvárajú rotačný pohyb, ale existujú aj motory lineárne alebo oscilačné. Motory sú zvyčajne súčasťou a pohonnou jednotkou komplexnejších strojov</a:t>
            </a: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.“</a:t>
            </a:r>
            <a:endParaRPr lang="sk-SK" sz="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13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37673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  <a:endParaRPr lang="sk-SK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Odborný text (prikazujúci):</a:t>
            </a:r>
          </a:p>
          <a:p>
            <a:pPr marL="0" indent="0" fontAlgn="auto">
              <a:lnSpc>
                <a:spcPct val="130000"/>
              </a:lnSpc>
              <a:spcAft>
                <a:spcPts val="0"/>
              </a:spcAft>
              <a:buFont typeface="Wingdings"/>
              <a:buNone/>
              <a:defRPr/>
            </a:pPr>
            <a:endParaRPr lang="sk-SK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1596979"/>
            <a:ext cx="10515600" cy="457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29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sk-SK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itateľská gramotnosť</a:t>
            </a:r>
            <a:endParaRPr lang="sk-SK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 lnSpcReduction="10000"/>
          </a:bodyPr>
          <a:lstStyle/>
          <a:p>
            <a:pPr marL="0" indent="0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Gramotnosť </a:t>
            </a:r>
            <a:r>
              <a:rPr lang="sk-SK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k-SK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indent="-320040" algn="just" fontAlgn="auto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vo všeobecnosti chápaná ako schopnosť/zručnosť čítať, písať a počítať</a:t>
            </a:r>
            <a:endParaRPr lang="sk-SK" sz="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indent="-320040" algn="just" fontAlgn="auto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posúdenie je podmienené požiadavkami hodnotiaceho</a:t>
            </a:r>
            <a:endParaRPr lang="sk-SK" sz="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indent="-320040" algn="just" fontAlgn="auto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možnosti hodnotenia: učebné osnovy, kritériá v rámci komunity atď.</a:t>
            </a:r>
          </a:p>
          <a:p>
            <a:pPr marL="320040" indent="-320040" algn="just" fontAlgn="auto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 súčasnosti zahŕňa oveľa širší okruh vedomostí a zručností ako v minulosti </a:t>
            </a:r>
            <a:endParaRPr lang="sk-SK" sz="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5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37673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  <a:endParaRPr lang="sk-SK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Odborný text (prikazujúci):</a:t>
            </a:r>
          </a:p>
          <a:p>
            <a:pPr marL="0" indent="0" algn="just" fontAlgn="auto">
              <a:lnSpc>
                <a:spcPct val="13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Priebeh procesu: (Ako si predstavujete fungovanie programu, vrátane </a:t>
            </a:r>
            <a:r>
              <a:rPr lang="sk-SK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interfaces</a:t>
            </a:r>
            <a:r>
              <a:rPr lang="sk-SK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procesných diagramov, atď.)</a:t>
            </a:r>
          </a:p>
          <a:p>
            <a:pPr marL="0" indent="0" algn="just" fontAlgn="auto">
              <a:lnSpc>
                <a:spcPct val="13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Požiadavky na program: (Popíšte verzie, rozloženia, </a:t>
            </a:r>
            <a:r>
              <a:rPr lang="sk-SK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aliasy</a:t>
            </a:r>
            <a:r>
              <a:rPr lang="sk-SK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tabuľky, manažérske prehľady, súčty, formuláre, úlohy na splnenia požiadaviek. Použite značky, prílohy a vzory reportov.</a:t>
            </a:r>
          </a:p>
          <a:p>
            <a:pPr marL="0" indent="0" algn="just" fontAlgn="auto">
              <a:lnSpc>
                <a:spcPct val="13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Faktúry a opravné dokumenty k nim (dobropisy a ťarchopisy), ktoré spoločnosť vystavuje zákazníkom - platcom DPH z krajín EÚ. Údaje reportu/hlásenia obsahujú celkovú sumu zdaniteľných plnení poskytnutých spoločnosťou jej zákazníkom z krajín EÚ. Tieto údaje musia byť rozdelené do riadkov podľa jednotlivých zákazníkov, ktorí sú identifikovaní podľa ich IČ pre DPH, ktoré musí byť rozdelené do stĺpcov: stĺpec 1 – krajina, 2 – číslo ....   </a:t>
            </a:r>
          </a:p>
        </p:txBody>
      </p:sp>
    </p:spTree>
    <p:extLst>
      <p:ext uri="{BB962C8B-B14F-4D97-AF65-F5344CB8AC3E}">
        <p14:creationId xmlns:p14="http://schemas.microsoft.com/office/powerpoint/2010/main" val="359197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  <a:endParaRPr lang="sk-SK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8200" y="577516"/>
            <a:ext cx="10515600" cy="5599447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Odborný text (graf):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endParaRPr lang="sk-SK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8490"/>
            <a:ext cx="11454063" cy="5746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65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  <a:endParaRPr lang="sk-SK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Odborný text (schéma):</a:t>
            </a:r>
          </a:p>
          <a:p>
            <a:pPr marL="0" indent="0" fontAlgn="auto">
              <a:lnSpc>
                <a:spcPct val="130000"/>
              </a:lnSpc>
              <a:spcAft>
                <a:spcPts val="0"/>
              </a:spcAft>
              <a:buFont typeface="Wingdings"/>
              <a:buNone/>
              <a:defRPr/>
            </a:pPr>
            <a:endParaRPr lang="sk-SK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96979"/>
            <a:ext cx="10515599" cy="432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8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  <a:endParaRPr lang="sk-SK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Odborný text (tabuľka):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endParaRPr lang="sk-SK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495" y="1323474"/>
            <a:ext cx="10403305" cy="466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84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  <a:endParaRPr lang="sk-SK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 lnSpcReduction="10000"/>
          </a:bodyPr>
          <a:lstStyle/>
          <a:p>
            <a:pPr marL="0" indent="0" algn="just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4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EPSO – </a:t>
            </a:r>
            <a:r>
              <a:rPr lang="sk-SK" sz="2400" b="1" u="sng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Finance</a:t>
            </a:r>
            <a:r>
              <a:rPr lang="sk-SK" sz="24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b="1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Skills</a:t>
            </a:r>
            <a:r>
              <a:rPr lang="sk-SK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Test </a:t>
            </a:r>
            <a:r>
              <a:rPr lang="sk-SK" sz="24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(Test finančných zručností):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 fixed asset costs € 13 000 and has a residual value of € 2 000. If its life is 5 years, what amount should be set aside for depreciation each year, using the straight-line method?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A. € 2 200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B. € 2 600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C. € 2 750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D. € 3 000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correct reply is 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endParaRPr lang="sk-SK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52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  <a:endParaRPr lang="sk-SK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 fontScale="92500" lnSpcReduction="10000"/>
          </a:bodyPr>
          <a:lstStyle/>
          <a:p>
            <a:pPr marL="0" indent="0" algn="just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4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EPSO – </a:t>
            </a:r>
            <a:r>
              <a:rPr lang="sk-SK" sz="2400" b="1" u="sng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Prioritizing</a:t>
            </a:r>
            <a:r>
              <a:rPr lang="sk-SK" sz="24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sk-SK" sz="2400" b="1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Organizing</a:t>
            </a:r>
            <a:r>
              <a:rPr lang="sk-SK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(Priority a organizovanie):</a:t>
            </a:r>
          </a:p>
          <a:p>
            <a:pPr marL="0" indent="0" algn="just" fontAlgn="auto">
              <a:lnSpc>
                <a:spcPct val="1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table below shows the bus timetable between Heraklion and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Kastelli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(travel time is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approximately 55 minutes)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lnSpc>
                <a:spcPct val="1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Heraklion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sk-SK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Kastelli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</a:t>
            </a:r>
            <a:r>
              <a:rPr lang="sk-SK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Kastelli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Heraklion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lnSpc>
                <a:spcPct val="1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Monday-Friday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k-SK" sz="2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Saturday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k-SK" sz="2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Sunday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sk-SK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Monday-Friday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k-SK" sz="2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Saturday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k-SK" sz="2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Sunday</a:t>
            </a:r>
            <a:endParaRPr lang="sk-SK" sz="22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k-SK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06:45                   </a:t>
            </a:r>
            <a:r>
              <a:rPr lang="sk-SK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09:00      07:30                                                              07:00                   </a:t>
            </a:r>
            <a:r>
              <a:rPr lang="sk-SK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07:15     15:30                </a:t>
            </a:r>
          </a:p>
          <a:p>
            <a:r>
              <a:rPr lang="sk-SK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09:00                   </a:t>
            </a:r>
            <a:r>
              <a:rPr lang="sk-SK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12:00                                                                              </a:t>
            </a:r>
            <a:r>
              <a:rPr lang="sk-SK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07:30                  11:30</a:t>
            </a:r>
          </a:p>
          <a:p>
            <a:r>
              <a:rPr lang="sk-SK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11:00                   </a:t>
            </a:r>
            <a:r>
              <a:rPr lang="sk-SK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14:00                                                                              08:45                  </a:t>
            </a:r>
            <a:r>
              <a:rPr lang="sk-SK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13:30</a:t>
            </a:r>
          </a:p>
          <a:p>
            <a:r>
              <a:rPr lang="sk-SK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13:30                   </a:t>
            </a:r>
            <a:r>
              <a:rPr lang="sk-SK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19:00                                                                              12:00                  </a:t>
            </a:r>
            <a:r>
              <a:rPr lang="sk-SK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20:25</a:t>
            </a:r>
          </a:p>
          <a:p>
            <a:r>
              <a:rPr lang="sk-SK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14:30                                                                                                      </a:t>
            </a:r>
            <a:r>
              <a:rPr lang="sk-SK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14:00                                                                       </a:t>
            </a:r>
            <a:endParaRPr lang="sk-SK" sz="21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19:00                                                                                                      </a:t>
            </a:r>
            <a:r>
              <a:rPr lang="sk-SK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15:30</a:t>
            </a:r>
            <a:endParaRPr lang="sk-SK" sz="21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  <a:r>
              <a:rPr lang="sk-SK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20:10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sk-SK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endParaRPr lang="sk-SK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81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  <a:endParaRPr lang="sk-SK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 fontScale="92500" lnSpcReduction="10000"/>
          </a:bodyPr>
          <a:lstStyle/>
          <a:p>
            <a:pPr marL="0" indent="0" algn="just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2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EPSO – </a:t>
            </a:r>
            <a:r>
              <a:rPr lang="sk-SK" sz="2600" b="1" u="sng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Prioritizing</a:t>
            </a:r>
            <a:r>
              <a:rPr lang="sk-SK" sz="2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sk-SK" sz="2600" b="1" u="sng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organizing</a:t>
            </a:r>
            <a:r>
              <a:rPr lang="sk-SK" sz="2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(Priority a organizovanie</a:t>
            </a:r>
            <a:r>
              <a:rPr lang="sk-SK" sz="26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sk-SK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r>
              <a:rPr lang="sk-SK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 from Heraklion will arrive at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Kastelli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time for the start of the Thursday market which</a:t>
            </a:r>
            <a:r>
              <a:rPr lang="sk-SK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opens</a:t>
            </a:r>
            <a:r>
              <a:rPr lang="sk-SK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sk-SK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8:30am?</a:t>
            </a:r>
          </a:p>
          <a:p>
            <a:pPr algn="just"/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 C D E</a:t>
            </a:r>
            <a:r>
              <a:rPr lang="sk-SK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06:45 07:00 07:15 07:30 08:45</a:t>
            </a:r>
          </a:p>
          <a:p>
            <a:pPr marL="0" indent="0" algn="just">
              <a:buNone/>
            </a:pPr>
            <a:r>
              <a:rPr lang="sk-SK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what time on a weekday does the last bus from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Kastelli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arrive at Heraklion?</a:t>
            </a:r>
          </a:p>
          <a:p>
            <a:pPr algn="just"/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 C D E</a:t>
            </a:r>
            <a:r>
              <a:rPr lang="sk-SK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19:00 19:55 20:10 21:05 20:20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Remember: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There are 24 questions in this test and you will have 30 minutes to complete them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There is only one correct answer per question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You will need to work both quickly and accurately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If you are not sure of an answer then mark you best choice or leave it and return to it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later</a:t>
            </a:r>
            <a:r>
              <a:rPr lang="sk-SK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k-SK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17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46221" y="798490"/>
            <a:ext cx="10515600" cy="5378473"/>
          </a:xfrm>
        </p:spPr>
        <p:txBody>
          <a:bodyPr>
            <a:normAutofit/>
          </a:bodyPr>
          <a:lstStyle/>
          <a:p>
            <a:pPr marL="0" indent="0" algn="just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Klasifikácia postupu (OECD PISA):</a:t>
            </a:r>
            <a:endParaRPr lang="sk-SK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Aspekty:</a:t>
            </a:r>
          </a:p>
          <a:p>
            <a:pPr algn="just" fontAlgn="auto">
              <a:lnSpc>
                <a:spcPct val="13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Získavanie informácií</a:t>
            </a:r>
          </a:p>
          <a:p>
            <a:pPr algn="just" fontAlgn="auto">
              <a:lnSpc>
                <a:spcPct val="13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Interpretácia</a:t>
            </a:r>
          </a:p>
          <a:p>
            <a:pPr algn="just" fontAlgn="auto">
              <a:lnSpc>
                <a:spcPct val="13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Reflexia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lnSpc>
                <a:spcPct val="160000"/>
              </a:lnSpc>
              <a:spcAft>
                <a:spcPts val="0"/>
              </a:spcAft>
              <a:buFontTx/>
              <a:buChar char="-"/>
              <a:defRPr/>
            </a:pP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45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46221" y="798490"/>
            <a:ext cx="10515600" cy="5378473"/>
          </a:xfrm>
        </p:spPr>
        <p:txBody>
          <a:bodyPr>
            <a:normAutofit/>
          </a:bodyPr>
          <a:lstStyle/>
          <a:p>
            <a:pPr marL="0" indent="0" algn="just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Klasifikácia postupu (OECD PISA):</a:t>
            </a:r>
            <a:endParaRPr lang="sk-SK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 Forma:</a:t>
            </a:r>
          </a:p>
          <a:p>
            <a:pPr algn="just" fontAlgn="auto">
              <a:lnSpc>
                <a:spcPct val="13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Výber z viacerých možností</a:t>
            </a:r>
          </a:p>
          <a:p>
            <a:pPr algn="just" fontAlgn="auto">
              <a:lnSpc>
                <a:spcPct val="13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Krátka odpoveď</a:t>
            </a:r>
          </a:p>
          <a:p>
            <a:pPr algn="just" fontAlgn="auto">
              <a:lnSpc>
                <a:spcPct val="130000"/>
              </a:lnSpc>
              <a:spcAft>
                <a:spcPts val="0"/>
              </a:spcAft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Voľná tvorba odpovede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lnSpc>
                <a:spcPct val="160000"/>
              </a:lnSpc>
              <a:spcAft>
                <a:spcPts val="0"/>
              </a:spcAft>
              <a:buFontTx/>
              <a:buChar char="-"/>
              <a:defRPr/>
            </a:pP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43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3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Druhy gramotnosti</a:t>
            </a:r>
            <a:r>
              <a:rPr lang="sk-SK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k-SK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indent="-320040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Funkčná gramotnosť – 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uplatňovanie gramotnosti v rozličných životných situáciách (napr. sebavzdelávanie, orientovanie v legislatíve, tabuľky, grafy atď.)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indent="-320040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Informačná gramotnosť – 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schopnosť nájsť, vybrať, spracovať, použiť a uchovať informácie o predmetoch záujmu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indent="-320040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Počítačová gramotnosť – 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schopnosť pracovať v rámci IT (textové a tabuľkové procesory, databázy, vyhľadávanie a spracovanie informácií atď.)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11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3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Druhy gramotnosti</a:t>
            </a:r>
            <a:r>
              <a:rPr lang="sk-SK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k-SK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indent="-320040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Spoločenská gramotnosť – 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uplatňovanie znalostí o spoločnosti, etiketa, diplomatický/biznis protokol, spôsoby správania sa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indent="-320040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Kultúrna (multikultúrna) gramotnosť – 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schopnosť orientovať sa v kultúrnych a spoločenských pravidlách v rozličných kultúrnych prostrediach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indent="-320040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Jazyková gramotnosť, športová gramotnosť, hudobná gramotnosť atď.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90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46221" y="798490"/>
            <a:ext cx="10515600" cy="5378473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sz="3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Čitateľská gramotnosť (</a:t>
            </a:r>
            <a:r>
              <a:rPr lang="sk-SK" sz="3000" b="1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literacy</a:t>
            </a:r>
            <a:r>
              <a:rPr lang="sk-SK" sz="3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3000" b="1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reading</a:t>
            </a:r>
            <a:r>
              <a:rPr lang="sk-SK" sz="3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000" b="1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literacy</a:t>
            </a:r>
            <a:r>
              <a:rPr lang="sk-SK" sz="3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k-SK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k-SK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Komplexný súbor čitateľských zručností potrebných na efektívnu prácu s textom. Gramotný čitateľ disponuje </a:t>
            </a:r>
            <a:r>
              <a:rPr lang="sk-SK" sz="26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čitateľskými kompetenciami</a:t>
            </a: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ktoré umožňujú pracovať s rozličnými druhmi textov používanými na rozličné účely.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Čítanie zahŕňa nielen </a:t>
            </a:r>
            <a:r>
              <a:rPr lang="sk-SK" sz="26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techniky čítania</a:t>
            </a: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ale aj </a:t>
            </a:r>
            <a:r>
              <a:rPr lang="sk-SK" sz="26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intelektuálne spracovanie</a:t>
            </a: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informácií a ich </a:t>
            </a:r>
            <a:r>
              <a:rPr lang="sk-SK" sz="26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praktické využitie.</a:t>
            </a:r>
            <a:endParaRPr lang="sk-SK" sz="2600" i="1" u="sng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16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Čitateľská gramotnosť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46221" y="798490"/>
            <a:ext cx="10515600" cy="5378473"/>
          </a:xfrm>
        </p:spPr>
        <p:txBody>
          <a:bodyPr>
            <a:normAutofit/>
          </a:bodyPr>
          <a:lstStyle/>
          <a:p>
            <a:pPr marL="0" indent="0" algn="just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Čitateľské kompetencie:</a:t>
            </a:r>
            <a:endParaRPr lang="sk-SK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Technika čítania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Schopnosť a proces pochopenia textu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Schopnosť identifikovať informácie v texte (myšlienky, pamätanie si a reprodukovanie, hodnotenie textu, vytvorenie vlastného úsudku)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endParaRPr lang="sk-SK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91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Finančná a čitateľská gramotnosť</a:t>
            </a:r>
            <a:endParaRPr lang="sk-SK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46221" y="798490"/>
            <a:ext cx="10515600" cy="5378473"/>
          </a:xfrm>
        </p:spPr>
        <p:txBody>
          <a:bodyPr>
            <a:normAutofit/>
          </a:bodyPr>
          <a:lstStyle/>
          <a:p>
            <a:pPr marL="0" indent="0" algn="just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Čitateľské kompetencie:</a:t>
            </a: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Schopnosť logicky spájať súvislosti, vyvodiť hlavné myšlienky, poučenia, závery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Schopnosť konštruovať myšlienky nad rámec textu a spájať ich v kontexte s predošlými poznatkami a vedomosťami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sk-SK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Rozvoj čitateľských kompetencií je základom pre vyučovanie (získavanie vedomostí) ostatných vyučovacích predmetov.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sk-SK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43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Finančná a čitateľská gramotnosť</a:t>
            </a:r>
            <a:endParaRPr lang="sk-SK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46221" y="798490"/>
            <a:ext cx="10515600" cy="5378473"/>
          </a:xfrm>
        </p:spPr>
        <p:txBody>
          <a:bodyPr>
            <a:normAutofit/>
          </a:bodyPr>
          <a:lstStyle/>
          <a:p>
            <a:pPr marL="0" indent="0" algn="just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Ciele čítania:</a:t>
            </a: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Čítanie pre literárny zážitok – najrozvinutejšia forma získavania čitateľských kompetencií 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Čítanie pre získavanie a využívanie informácií – populárno-náučná a náučná literatúra – podporuje zlepšenie vedomostí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Čítanie s ohľadom na pracovné a vzdelávacie účely – systematické, príp. celoživotné vzdelávanie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sk-SK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66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489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Finančná a čitateľská gramotnosť</a:t>
            </a:r>
            <a:endParaRPr lang="sk-SK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46221" y="798490"/>
            <a:ext cx="10515600" cy="5378473"/>
          </a:xfrm>
        </p:spPr>
        <p:txBody>
          <a:bodyPr>
            <a:normAutofit/>
          </a:bodyPr>
          <a:lstStyle/>
          <a:p>
            <a:pPr marL="0" indent="0" algn="just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k-SK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Úrovne rozvoja čitateľskej gramotnosti (OECD PISA):</a:t>
            </a: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Všeobecné porozumenie – pochopenie textu ako celku, vystihnutie hlavnej myšlienky textu, vysvetlenie účelu textu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Získavanie informácií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Interpretácia textu – porovnanie informácií v texte, uvažovanie o súvislostiach medzi rôznymi zdrojmi informácií a vyvodenie záverov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endParaRPr lang="sk-SK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44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2715</TotalTime>
  <Words>1226</Words>
  <Application>Microsoft Office PowerPoint</Application>
  <PresentationFormat>Širokouhlá</PresentationFormat>
  <Paragraphs>151</Paragraphs>
  <Slides>28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28</vt:i4>
      </vt:variant>
    </vt:vector>
  </HeadingPairs>
  <TitlesOfParts>
    <vt:vector size="35" baseType="lpstr">
      <vt:lpstr>Arial</vt:lpstr>
      <vt:lpstr>Calibri</vt:lpstr>
      <vt:lpstr>Times New Roman</vt:lpstr>
      <vt:lpstr>Trebuchet MS</vt:lpstr>
      <vt:lpstr>Wingdings</vt:lpstr>
      <vt:lpstr>Wingdings 3</vt:lpstr>
      <vt:lpstr>Fazeta</vt:lpstr>
      <vt:lpstr>Prezentácia programu PowerPoint</vt:lpstr>
      <vt:lpstr>Čitateľská gramotnosť</vt:lpstr>
      <vt:lpstr>Čitateľská gramotnosť</vt:lpstr>
      <vt:lpstr>Čitateľská gramotnosť</vt:lpstr>
      <vt:lpstr>Čitateľská gramotnosť</vt:lpstr>
      <vt:lpstr>Čitateľská gramotnosť</vt:lpstr>
      <vt:lpstr>Finančná a čitateľská gramotnosť</vt:lpstr>
      <vt:lpstr>Finančná a čitateľská gramotnosť</vt:lpstr>
      <vt:lpstr>Finančná a čitateľská gramotnosť</vt:lpstr>
      <vt:lpstr>Finančná a čitateľská gramotnosť</vt:lpstr>
      <vt:lpstr>Čitateľská gramotnosť</vt:lpstr>
      <vt:lpstr>Čitateľská gramotnosť</vt:lpstr>
      <vt:lpstr>Čitateľská gramotnosť</vt:lpstr>
      <vt:lpstr>Čitateľská gramotnosť</vt:lpstr>
      <vt:lpstr>Gramotnosť</vt:lpstr>
      <vt:lpstr>Gramotnosť</vt:lpstr>
      <vt:lpstr>Gramotnosť</vt:lpstr>
      <vt:lpstr>Gramotnosť</vt:lpstr>
      <vt:lpstr>Čitateľská gramotnosť</vt:lpstr>
      <vt:lpstr>Čitateľská gramotnosť</vt:lpstr>
      <vt:lpstr>Čitateľská gramotnosť</vt:lpstr>
      <vt:lpstr>Čitateľská gramotnosť</vt:lpstr>
      <vt:lpstr>Čitateľská gramotnosť</vt:lpstr>
      <vt:lpstr>Čitateľská gramotnosť</vt:lpstr>
      <vt:lpstr>Čitateľská gramotnosť</vt:lpstr>
      <vt:lpstr>Čitateľská gramotnosť</vt:lpstr>
      <vt:lpstr>Čitateľská gramotnosť</vt:lpstr>
      <vt:lpstr>Čitateľská gramotnosť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jano</dc:creator>
  <cp:lastModifiedBy>Používateľ systému Windows</cp:lastModifiedBy>
  <cp:revision>115</cp:revision>
  <cp:lastPrinted>2019-02-08T10:47:22Z</cp:lastPrinted>
  <dcterms:created xsi:type="dcterms:W3CDTF">2015-04-29T09:22:19Z</dcterms:created>
  <dcterms:modified xsi:type="dcterms:W3CDTF">2019-02-13T10:21:29Z</dcterms:modified>
</cp:coreProperties>
</file>