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tags/tag15.xml" ContentType="application/vnd.openxmlformats-officedocument.presentationml.tags+xml"/>
  <Override PartName="/ppt/notesSlides/notesSlide2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tags/tag18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9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0.xml" ContentType="application/vnd.openxmlformats-officedocument.presentationml.tags+xml"/>
  <Override PartName="/ppt/notesSlides/notesSlide27.xml" ContentType="application/vnd.openxmlformats-officedocument.presentationml.notesSlide+xml"/>
  <Override PartName="/ppt/tags/tag21.xml" ContentType="application/vnd.openxmlformats-officedocument.presentationml.tags+xml"/>
  <Override PartName="/ppt/notesSlides/notesSlide28.xml" ContentType="application/vnd.openxmlformats-officedocument.presentationml.notesSlide+xml"/>
  <Override PartName="/ppt/tags/tag22.xml" ContentType="application/vnd.openxmlformats-officedocument.presentationml.tags+xml"/>
  <Override PartName="/ppt/notesSlides/notesSlide29.xml" ContentType="application/vnd.openxmlformats-officedocument.presentationml.notesSlide+xml"/>
  <Override PartName="/ppt/tags/tag23.xml" ContentType="application/vnd.openxmlformats-officedocument.presentationml.tags+xml"/>
  <Override PartName="/ppt/notesSlides/notesSlide30.xml" ContentType="application/vnd.openxmlformats-officedocument.presentationml.notesSlide+xml"/>
  <Override PartName="/ppt/tags/tag24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25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26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notesMasterIdLst>
    <p:notesMasterId r:id="rId51"/>
  </p:notesMasterIdLst>
  <p:handoutMasterIdLst>
    <p:handoutMasterId r:id="rId52"/>
  </p:handoutMasterIdLst>
  <p:sldIdLst>
    <p:sldId id="256" r:id="rId2"/>
    <p:sldId id="371" r:id="rId3"/>
    <p:sldId id="319" r:id="rId4"/>
    <p:sldId id="372" r:id="rId5"/>
    <p:sldId id="277" r:id="rId6"/>
    <p:sldId id="345" r:id="rId7"/>
    <p:sldId id="337" r:id="rId8"/>
    <p:sldId id="334" r:id="rId9"/>
    <p:sldId id="276" r:id="rId10"/>
    <p:sldId id="338" r:id="rId11"/>
    <p:sldId id="339" r:id="rId12"/>
    <p:sldId id="363" r:id="rId13"/>
    <p:sldId id="258" r:id="rId14"/>
    <p:sldId id="291" r:id="rId15"/>
    <p:sldId id="314" r:id="rId16"/>
    <p:sldId id="359" r:id="rId17"/>
    <p:sldId id="368" r:id="rId18"/>
    <p:sldId id="369" r:id="rId19"/>
    <p:sldId id="370" r:id="rId20"/>
    <p:sldId id="327" r:id="rId21"/>
    <p:sldId id="267" r:id="rId22"/>
    <p:sldId id="328" r:id="rId23"/>
    <p:sldId id="342" r:id="rId24"/>
    <p:sldId id="366" r:id="rId25"/>
    <p:sldId id="260" r:id="rId26"/>
    <p:sldId id="261" r:id="rId27"/>
    <p:sldId id="322" r:id="rId28"/>
    <p:sldId id="341" r:id="rId29"/>
    <p:sldId id="265" r:id="rId30"/>
    <p:sldId id="353" r:id="rId31"/>
    <p:sldId id="354" r:id="rId32"/>
    <p:sldId id="355" r:id="rId33"/>
    <p:sldId id="348" r:id="rId34"/>
    <p:sldId id="349" r:id="rId35"/>
    <p:sldId id="323" r:id="rId36"/>
    <p:sldId id="262" r:id="rId37"/>
    <p:sldId id="324" r:id="rId38"/>
    <p:sldId id="309" r:id="rId39"/>
    <p:sldId id="285" r:id="rId40"/>
    <p:sldId id="286" r:id="rId41"/>
    <p:sldId id="306" r:id="rId42"/>
    <p:sldId id="304" r:id="rId43"/>
    <p:sldId id="311" r:id="rId44"/>
    <p:sldId id="287" r:id="rId45"/>
    <p:sldId id="316" r:id="rId46"/>
    <p:sldId id="302" r:id="rId47"/>
    <p:sldId id="315" r:id="rId48"/>
    <p:sldId id="283" r:id="rId49"/>
    <p:sldId id="308" r:id="rId50"/>
  </p:sldIdLst>
  <p:sldSz cx="9144000" cy="6858000" type="screen4x3"/>
  <p:notesSz cx="6735763" cy="9799638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Rg st="1" end="56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00"/>
    <a:srgbClr val="006600"/>
    <a:srgbClr val="307A25"/>
    <a:srgbClr val="99C8C8"/>
    <a:srgbClr val="99C7C3"/>
    <a:srgbClr val="98CDE3"/>
    <a:srgbClr val="4D8B39"/>
    <a:srgbClr val="008000"/>
    <a:srgbClr val="97D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34" autoAdjust="0"/>
    <p:restoredTop sz="93532" autoAdjust="0"/>
  </p:normalViewPr>
  <p:slideViewPr>
    <p:cSldViewPr>
      <p:cViewPr varScale="1">
        <p:scale>
          <a:sx n="68" d="100"/>
          <a:sy n="68" d="100"/>
        </p:scale>
        <p:origin x="112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Relationship Id="rId6" Type="http://schemas.microsoft.com/office/2007/relationships/hdphoto" Target="../media/hdphoto2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Relationship Id="rId6" Type="http://schemas.microsoft.com/office/2007/relationships/hdphoto" Target="../media/hdphoto2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F248DF-B4D9-421E-8667-6CC09C7634F5}" type="doc">
      <dgm:prSet loTypeId="urn:microsoft.com/office/officeart/2005/8/layout/vList4#1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sk-SK"/>
        </a:p>
      </dgm:t>
    </dgm:pt>
    <dgm:pt modelId="{0104E310-2351-4C0F-8E8D-975043438C56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sk-SK" sz="2800" dirty="0" smtClean="0"/>
            <a:t>  ZÁHRADNÍCTVO</a:t>
          </a:r>
          <a:r>
            <a:rPr lang="sk-SK" sz="2400" dirty="0" smtClean="0"/>
            <a:t> - zameranie:</a:t>
          </a:r>
          <a:endParaRPr lang="sk-SK" sz="2000" dirty="0" smtClean="0"/>
        </a:p>
        <a:p>
          <a:pPr>
            <a:spcAft>
              <a:spcPts val="0"/>
            </a:spcAft>
          </a:pPr>
          <a:r>
            <a:rPr lang="sk-SK" sz="2000" dirty="0" smtClean="0"/>
            <a:t>      - SADOVNÍCKA A KRAJINÁRSKA TVORBA</a:t>
          </a:r>
          <a:endParaRPr lang="sk-SK" sz="2400" dirty="0"/>
        </a:p>
      </dgm:t>
    </dgm:pt>
    <dgm:pt modelId="{9C1A8AC8-86F5-43B5-B9F3-C0E9DD15B1A6}" type="parTrans" cxnId="{4E7E770F-AEBD-4A9D-8224-9C7F8A298CFC}">
      <dgm:prSet/>
      <dgm:spPr/>
      <dgm:t>
        <a:bodyPr/>
        <a:lstStyle/>
        <a:p>
          <a:endParaRPr lang="sk-SK"/>
        </a:p>
      </dgm:t>
    </dgm:pt>
    <dgm:pt modelId="{0DF42CCD-5145-4BBE-9E72-001B851142C4}" type="sibTrans" cxnId="{4E7E770F-AEBD-4A9D-8224-9C7F8A298CFC}">
      <dgm:prSet/>
      <dgm:spPr/>
      <dgm:t>
        <a:bodyPr/>
        <a:lstStyle/>
        <a:p>
          <a:endParaRPr lang="sk-SK"/>
        </a:p>
      </dgm:t>
    </dgm:pt>
    <dgm:pt modelId="{C28A8CFB-1510-4323-AED8-62F24F9BB253}">
      <dgm:prSet phldrT="[Text]" custT="1"/>
      <dgm:spPr/>
      <dgm:t>
        <a:bodyPr/>
        <a:lstStyle/>
        <a:p>
          <a:pPr defTabSz="1422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sk-SK" sz="3200" dirty="0" smtClean="0"/>
            <a:t>  </a:t>
          </a:r>
          <a:r>
            <a:rPr lang="sk-SK" sz="2800" dirty="0" smtClean="0"/>
            <a:t>AGROPODNIKANIE - </a:t>
          </a:r>
          <a:r>
            <a:rPr lang="sk-SK" sz="2400" dirty="0" smtClean="0"/>
            <a:t>zamerania</a:t>
          </a:r>
          <a:r>
            <a:rPr lang="sk-SK" sz="2800" dirty="0" smtClean="0"/>
            <a:t>:</a:t>
          </a:r>
        </a:p>
        <a:p>
          <a:pPr marL="0" marR="0" indent="0" defTabSz="14224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k-SK" sz="1800" dirty="0" smtClean="0"/>
            <a:t>       - </a:t>
          </a:r>
          <a:r>
            <a:rPr lang="sk-SK" sz="2000" cap="all" baseline="0" dirty="0" smtClean="0"/>
            <a:t>kynológia</a:t>
          </a:r>
        </a:p>
        <a:p>
          <a:pPr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sk-SK" sz="2000" cap="all" baseline="0" dirty="0" smtClean="0"/>
            <a:t>      - POĽNOHOSPODÁRSKY MANAŽMENT</a:t>
          </a:r>
        </a:p>
        <a:p>
          <a:pPr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sk-SK" sz="2000" cap="all" baseline="0" dirty="0" smtClean="0"/>
            <a:t>      - AGROTURISTIKA</a:t>
          </a:r>
        </a:p>
      </dgm:t>
    </dgm:pt>
    <dgm:pt modelId="{FD07B5F7-74D5-4339-9D5C-0AF3BBCE2748}" type="parTrans" cxnId="{5E7E5165-3FEE-4D77-B2B5-B0A89B94A00D}">
      <dgm:prSet/>
      <dgm:spPr/>
      <dgm:t>
        <a:bodyPr/>
        <a:lstStyle/>
        <a:p>
          <a:endParaRPr lang="sk-SK"/>
        </a:p>
      </dgm:t>
    </dgm:pt>
    <dgm:pt modelId="{40CB9890-AB11-4965-BF3A-ED199C7DDF5D}" type="sibTrans" cxnId="{5E7E5165-3FEE-4D77-B2B5-B0A89B94A00D}">
      <dgm:prSet/>
      <dgm:spPr/>
      <dgm:t>
        <a:bodyPr/>
        <a:lstStyle/>
        <a:p>
          <a:endParaRPr lang="sk-SK"/>
        </a:p>
      </dgm:t>
    </dgm:pt>
    <dgm:pt modelId="{8A6A0250-62F2-466B-8DA3-B9BA53FAED01}">
      <dgm:prSet custT="1"/>
      <dgm:spPr/>
      <dgm:t>
        <a:bodyPr/>
        <a:lstStyle/>
        <a:p>
          <a:pPr algn="l"/>
          <a:r>
            <a:rPr lang="sk-SK" sz="3200" dirty="0" smtClean="0"/>
            <a:t>  </a:t>
          </a:r>
          <a:r>
            <a:rPr lang="sk-SK" sz="2800" dirty="0" smtClean="0"/>
            <a:t>MANAŽMENT REGIONÁLNEHO</a:t>
          </a:r>
          <a:br>
            <a:rPr lang="sk-SK" sz="2800" dirty="0" smtClean="0"/>
          </a:br>
          <a:r>
            <a:rPr lang="sk-SK" sz="2800" dirty="0" smtClean="0"/>
            <a:t>   CESTOVNÉHO RUCHU</a:t>
          </a:r>
          <a:endParaRPr lang="sk-SK" sz="3200" dirty="0"/>
        </a:p>
      </dgm:t>
    </dgm:pt>
    <dgm:pt modelId="{62191F69-35AB-4B39-9276-D352AB9B471F}" type="parTrans" cxnId="{4EBA94B4-9D4B-47F4-962C-800238C77609}">
      <dgm:prSet/>
      <dgm:spPr/>
      <dgm:t>
        <a:bodyPr/>
        <a:lstStyle/>
        <a:p>
          <a:endParaRPr lang="sk-SK"/>
        </a:p>
      </dgm:t>
    </dgm:pt>
    <dgm:pt modelId="{F9149BC8-F487-4918-B61E-1D678F8DC2A8}" type="sibTrans" cxnId="{4EBA94B4-9D4B-47F4-962C-800238C77609}">
      <dgm:prSet/>
      <dgm:spPr/>
      <dgm:t>
        <a:bodyPr/>
        <a:lstStyle/>
        <a:p>
          <a:endParaRPr lang="sk-SK"/>
        </a:p>
      </dgm:t>
    </dgm:pt>
    <dgm:pt modelId="{1841CC98-BEE2-4932-A489-78EDA91BB3F2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sk-SK" sz="3200" cap="all" baseline="0" dirty="0" smtClean="0"/>
            <a:t>  </a:t>
          </a:r>
          <a:r>
            <a:rPr lang="sk-SK" sz="2800" cap="all" baseline="0" dirty="0" smtClean="0"/>
            <a:t>Veterinárstvo -</a:t>
          </a:r>
          <a:r>
            <a:rPr lang="sk-SK" sz="2400" dirty="0" smtClean="0"/>
            <a:t> zameranie:</a:t>
          </a:r>
          <a:br>
            <a:rPr lang="sk-SK" sz="2400" dirty="0" smtClean="0"/>
          </a:br>
          <a:r>
            <a:rPr lang="sk-SK" sz="2400" dirty="0" smtClean="0"/>
            <a:t>    </a:t>
          </a:r>
          <a:r>
            <a:rPr lang="sk-SK" sz="3200" dirty="0" smtClean="0"/>
            <a:t>- </a:t>
          </a:r>
          <a:r>
            <a:rPr lang="sk-SK" sz="2400" dirty="0" smtClean="0"/>
            <a:t>HYGIENICKÁ A LABORATÓRNA SLUŽBA</a:t>
          </a:r>
          <a:endParaRPr lang="sk-SK" sz="2400" cap="all" baseline="0" dirty="0"/>
        </a:p>
      </dgm:t>
    </dgm:pt>
    <dgm:pt modelId="{45ACA324-6D03-4945-87D5-B672B9D01E46}" type="sibTrans" cxnId="{DE92AE28-5856-443D-BFC3-617C4C4A9D80}">
      <dgm:prSet/>
      <dgm:spPr/>
      <dgm:t>
        <a:bodyPr/>
        <a:lstStyle/>
        <a:p>
          <a:endParaRPr lang="sk-SK"/>
        </a:p>
      </dgm:t>
    </dgm:pt>
    <dgm:pt modelId="{90184184-99FE-4DAA-9FD8-9AF813DC2CDA}" type="parTrans" cxnId="{DE92AE28-5856-443D-BFC3-617C4C4A9D80}">
      <dgm:prSet/>
      <dgm:spPr/>
      <dgm:t>
        <a:bodyPr/>
        <a:lstStyle/>
        <a:p>
          <a:endParaRPr lang="sk-SK"/>
        </a:p>
      </dgm:t>
    </dgm:pt>
    <dgm:pt modelId="{F0E07B33-100B-4816-A756-06FC9D539C12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sk-SK" sz="3600" dirty="0" smtClean="0"/>
            <a:t>  </a:t>
          </a:r>
          <a:r>
            <a:rPr lang="sk-SK" sz="2800" dirty="0" smtClean="0"/>
            <a:t>POTRAVINÁRSTVO – zameranie:</a:t>
          </a:r>
        </a:p>
        <a:p>
          <a:pPr>
            <a:spcAft>
              <a:spcPts val="0"/>
            </a:spcAft>
          </a:pPr>
          <a:r>
            <a:rPr lang="sk-SK" sz="2800" b="1" dirty="0" smtClean="0">
              <a:solidFill>
                <a:srgbClr val="FFFF00"/>
              </a:solidFill>
            </a:rPr>
            <a:t>     </a:t>
          </a:r>
          <a:r>
            <a:rPr lang="sk-SK" sz="2000" dirty="0" smtClean="0"/>
            <a:t>- SPRACÚVANIE MLIEKA</a:t>
          </a:r>
          <a:endParaRPr lang="sk-SK" sz="2000" dirty="0"/>
        </a:p>
      </dgm:t>
    </dgm:pt>
    <dgm:pt modelId="{95755CDE-F101-4F8D-AE0D-18DA9267C10A}" type="parTrans" cxnId="{3D02462D-D66B-4DF2-B395-3B37123950D0}">
      <dgm:prSet/>
      <dgm:spPr/>
      <dgm:t>
        <a:bodyPr/>
        <a:lstStyle/>
        <a:p>
          <a:endParaRPr lang="sk-SK"/>
        </a:p>
      </dgm:t>
    </dgm:pt>
    <dgm:pt modelId="{E482A63B-AF91-4294-9868-F02B2D7CADFE}" type="sibTrans" cxnId="{3D02462D-D66B-4DF2-B395-3B37123950D0}">
      <dgm:prSet/>
      <dgm:spPr/>
      <dgm:t>
        <a:bodyPr/>
        <a:lstStyle/>
        <a:p>
          <a:endParaRPr lang="sk-SK"/>
        </a:p>
      </dgm:t>
    </dgm:pt>
    <dgm:pt modelId="{86A7130A-F5C6-474A-8A90-E9A9A2A91FF8}" type="pres">
      <dgm:prSet presAssocID="{18F248DF-B4D9-421E-8667-6CC09C7634F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5F78F54F-D0D0-4F9F-96F9-D31693B8CEDD}" type="pres">
      <dgm:prSet presAssocID="{F0E07B33-100B-4816-A756-06FC9D539C12}" presName="comp" presStyleCnt="0"/>
      <dgm:spPr/>
    </dgm:pt>
    <dgm:pt modelId="{A5D42BC3-38FD-45D5-A4CB-59D637AEF92D}" type="pres">
      <dgm:prSet presAssocID="{F0E07B33-100B-4816-A756-06FC9D539C12}" presName="box" presStyleLbl="node1" presStyleIdx="0" presStyleCnt="5"/>
      <dgm:spPr/>
      <dgm:t>
        <a:bodyPr/>
        <a:lstStyle/>
        <a:p>
          <a:endParaRPr lang="sk-SK"/>
        </a:p>
      </dgm:t>
    </dgm:pt>
    <dgm:pt modelId="{0FEEAFC1-BD63-4422-B2DD-8B5C6700B98A}" type="pres">
      <dgm:prSet presAssocID="{F0E07B33-100B-4816-A756-06FC9D539C12}" presName="img" presStyleLbl="fgImgPlace1" presStyleIdx="0" presStyleCnt="5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sk-SK"/>
        </a:p>
      </dgm:t>
    </dgm:pt>
    <dgm:pt modelId="{B74985B7-CA6E-4276-8A48-FAD1F728B564}" type="pres">
      <dgm:prSet presAssocID="{F0E07B33-100B-4816-A756-06FC9D539C12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0A19099B-3CCF-4C41-90E0-881A03B39B08}" type="pres">
      <dgm:prSet presAssocID="{E482A63B-AF91-4294-9868-F02B2D7CADFE}" presName="spacer" presStyleCnt="0"/>
      <dgm:spPr/>
    </dgm:pt>
    <dgm:pt modelId="{5797AB56-1241-4D26-A00D-02F066C72379}" type="pres">
      <dgm:prSet presAssocID="{0104E310-2351-4C0F-8E8D-975043438C56}" presName="comp" presStyleCnt="0"/>
      <dgm:spPr/>
    </dgm:pt>
    <dgm:pt modelId="{61534228-D1A6-4350-A68B-BB5D010D905C}" type="pres">
      <dgm:prSet presAssocID="{0104E310-2351-4C0F-8E8D-975043438C56}" presName="box" presStyleLbl="node1" presStyleIdx="1" presStyleCnt="5"/>
      <dgm:spPr/>
      <dgm:t>
        <a:bodyPr/>
        <a:lstStyle/>
        <a:p>
          <a:endParaRPr lang="sk-SK"/>
        </a:p>
      </dgm:t>
    </dgm:pt>
    <dgm:pt modelId="{EE3E03F6-9674-49C7-990F-A466F58A3374}" type="pres">
      <dgm:prSet presAssocID="{0104E310-2351-4C0F-8E8D-975043438C56}" presName="img" presStyleLbl="fgImgPlace1" presStyleIdx="1" presStyleCnt="5" custScaleX="95683" custScaleY="11058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sk-SK"/>
        </a:p>
      </dgm:t>
    </dgm:pt>
    <dgm:pt modelId="{701FFDD1-D35B-435E-9BB7-3DA0511473AB}" type="pres">
      <dgm:prSet presAssocID="{0104E310-2351-4C0F-8E8D-975043438C56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CF176D8F-88B5-4696-968F-BF1997F8A179}" type="pres">
      <dgm:prSet presAssocID="{0DF42CCD-5145-4BBE-9E72-001B851142C4}" presName="spacer" presStyleCnt="0"/>
      <dgm:spPr/>
    </dgm:pt>
    <dgm:pt modelId="{DD6C607D-627E-4F2A-9967-6182039C8D59}" type="pres">
      <dgm:prSet presAssocID="{C28A8CFB-1510-4323-AED8-62F24F9BB253}" presName="comp" presStyleCnt="0"/>
      <dgm:spPr/>
    </dgm:pt>
    <dgm:pt modelId="{13EE1175-50B3-4957-BC84-82E915716BE7}" type="pres">
      <dgm:prSet presAssocID="{C28A8CFB-1510-4323-AED8-62F24F9BB253}" presName="box" presStyleLbl="node1" presStyleIdx="2" presStyleCnt="5" custScaleY="165416" custLinFactNeighborX="848" custLinFactNeighborY="-444"/>
      <dgm:spPr/>
      <dgm:t>
        <a:bodyPr/>
        <a:lstStyle/>
        <a:p>
          <a:endParaRPr lang="sk-SK"/>
        </a:p>
      </dgm:t>
    </dgm:pt>
    <dgm:pt modelId="{EA96FA16-9D07-4190-838C-232C8AFACE71}" type="pres">
      <dgm:prSet presAssocID="{C28A8CFB-1510-4323-AED8-62F24F9BB253}" presName="img" presStyleLbl="fgImgPlace1" presStyleIdx="2" presStyleCnt="5" custScaleX="104158" custScaleY="142308" custLinFactNeighborX="-1645" custLinFactNeighborY="-4229"/>
      <dgm:spPr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sk-SK"/>
        </a:p>
      </dgm:t>
    </dgm:pt>
    <dgm:pt modelId="{DED21F6E-D637-4B30-9374-4EBC6137A6D4}" type="pres">
      <dgm:prSet presAssocID="{C28A8CFB-1510-4323-AED8-62F24F9BB253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2B1C95E3-4025-4F65-8894-CE7FCB5CDFF2}" type="pres">
      <dgm:prSet presAssocID="{40CB9890-AB11-4965-BF3A-ED199C7DDF5D}" presName="spacer" presStyleCnt="0"/>
      <dgm:spPr/>
    </dgm:pt>
    <dgm:pt modelId="{DDC710C8-4861-42B1-893A-487B6BE8A572}" type="pres">
      <dgm:prSet presAssocID="{1841CC98-BEE2-4932-A489-78EDA91BB3F2}" presName="comp" presStyleCnt="0"/>
      <dgm:spPr/>
    </dgm:pt>
    <dgm:pt modelId="{2FB75E72-79C0-480A-94F6-7825712E3ADB}" type="pres">
      <dgm:prSet presAssocID="{1841CC98-BEE2-4932-A489-78EDA91BB3F2}" presName="box" presStyleLbl="node1" presStyleIdx="3" presStyleCnt="5" custScaleY="110227" custLinFactNeighborX="1" custLinFactNeighborY="1655"/>
      <dgm:spPr/>
      <dgm:t>
        <a:bodyPr/>
        <a:lstStyle/>
        <a:p>
          <a:endParaRPr lang="sk-SK"/>
        </a:p>
      </dgm:t>
    </dgm:pt>
    <dgm:pt modelId="{27764AB9-4FA5-41F4-AD36-4005764C1B3D}" type="pres">
      <dgm:prSet presAssocID="{1841CC98-BEE2-4932-A489-78EDA91BB3F2}" presName="img" presStyleLbl="fgImgPlace1" presStyleIdx="3" presStyleCnt="5" custScaleX="103389" custScaleY="107037" custLinFactNeighborX="-2158" custLinFactNeighborY="-12362"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sk-SK"/>
        </a:p>
      </dgm:t>
    </dgm:pt>
    <dgm:pt modelId="{30DBA228-C622-401E-ADA9-4B2057A595EC}" type="pres">
      <dgm:prSet presAssocID="{1841CC98-BEE2-4932-A489-78EDA91BB3F2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37A77FDB-9222-4DEE-AD91-F397E56351C2}" type="pres">
      <dgm:prSet presAssocID="{45ACA324-6D03-4945-87D5-B672B9D01E46}" presName="spacer" presStyleCnt="0"/>
      <dgm:spPr/>
    </dgm:pt>
    <dgm:pt modelId="{98DB6FE7-945C-4975-8752-4CD3B0B5ED3F}" type="pres">
      <dgm:prSet presAssocID="{8A6A0250-62F2-466B-8DA3-B9BA53FAED01}" presName="comp" presStyleCnt="0"/>
      <dgm:spPr/>
    </dgm:pt>
    <dgm:pt modelId="{FAC0A895-24ED-4C61-B778-8693FF315CF5}" type="pres">
      <dgm:prSet presAssocID="{8A6A0250-62F2-466B-8DA3-B9BA53FAED01}" presName="box" presStyleLbl="node1" presStyleIdx="4" presStyleCnt="5" custScaleY="109521" custLinFactNeighborX="848" custLinFactNeighborY="-2557"/>
      <dgm:spPr/>
      <dgm:t>
        <a:bodyPr/>
        <a:lstStyle/>
        <a:p>
          <a:endParaRPr lang="sk-SK"/>
        </a:p>
      </dgm:t>
    </dgm:pt>
    <dgm:pt modelId="{D41E4CA7-4C85-4523-805F-0160A222A388}" type="pres">
      <dgm:prSet presAssocID="{8A6A0250-62F2-466B-8DA3-B9BA53FAED01}" presName="img" presStyleLbl="fgImgPlace1" presStyleIdx="4" presStyleCnt="5" custScaleX="107360" custScaleY="126178" custLinFactNeighborX="403" custLinFactNeighborY="-3939"/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4386"/>
          </a:stretch>
        </a:blipFill>
      </dgm:spPr>
      <dgm:t>
        <a:bodyPr/>
        <a:lstStyle/>
        <a:p>
          <a:endParaRPr lang="sk-SK"/>
        </a:p>
      </dgm:t>
    </dgm:pt>
    <dgm:pt modelId="{19A73492-2862-423D-9637-DC13EEE683AD}" type="pres">
      <dgm:prSet presAssocID="{8A6A0250-62F2-466B-8DA3-B9BA53FAED01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B6084517-D67F-4EDE-B7DD-C4BB26246B71}" type="presOf" srcId="{18F248DF-B4D9-421E-8667-6CC09C7634F5}" destId="{86A7130A-F5C6-474A-8A90-E9A9A2A91FF8}" srcOrd="0" destOrd="0" presId="urn:microsoft.com/office/officeart/2005/8/layout/vList4#1"/>
    <dgm:cxn modelId="{EC1E3474-8DCD-45DD-8BEB-383F0CBDB1DB}" type="presOf" srcId="{8A6A0250-62F2-466B-8DA3-B9BA53FAED01}" destId="{19A73492-2862-423D-9637-DC13EEE683AD}" srcOrd="1" destOrd="0" presId="urn:microsoft.com/office/officeart/2005/8/layout/vList4#1"/>
    <dgm:cxn modelId="{170B080F-A695-4EA4-A57D-7C6FADFF29B2}" type="presOf" srcId="{C28A8CFB-1510-4323-AED8-62F24F9BB253}" destId="{DED21F6E-D637-4B30-9374-4EBC6137A6D4}" srcOrd="1" destOrd="0" presId="urn:microsoft.com/office/officeart/2005/8/layout/vList4#1"/>
    <dgm:cxn modelId="{4E7E770F-AEBD-4A9D-8224-9C7F8A298CFC}" srcId="{18F248DF-B4D9-421E-8667-6CC09C7634F5}" destId="{0104E310-2351-4C0F-8E8D-975043438C56}" srcOrd="1" destOrd="0" parTransId="{9C1A8AC8-86F5-43B5-B9F3-C0E9DD15B1A6}" sibTransId="{0DF42CCD-5145-4BBE-9E72-001B851142C4}"/>
    <dgm:cxn modelId="{51AEF7EC-5288-4695-AD50-59119EC948E1}" type="presOf" srcId="{1841CC98-BEE2-4932-A489-78EDA91BB3F2}" destId="{2FB75E72-79C0-480A-94F6-7825712E3ADB}" srcOrd="0" destOrd="0" presId="urn:microsoft.com/office/officeart/2005/8/layout/vList4#1"/>
    <dgm:cxn modelId="{DE92AE28-5856-443D-BFC3-617C4C4A9D80}" srcId="{18F248DF-B4D9-421E-8667-6CC09C7634F5}" destId="{1841CC98-BEE2-4932-A489-78EDA91BB3F2}" srcOrd="3" destOrd="0" parTransId="{90184184-99FE-4DAA-9FD8-9AF813DC2CDA}" sibTransId="{45ACA324-6D03-4945-87D5-B672B9D01E46}"/>
    <dgm:cxn modelId="{48BF578B-BA83-4C63-AC08-1F73E304F528}" type="presOf" srcId="{0104E310-2351-4C0F-8E8D-975043438C56}" destId="{701FFDD1-D35B-435E-9BB7-3DA0511473AB}" srcOrd="1" destOrd="0" presId="urn:microsoft.com/office/officeart/2005/8/layout/vList4#1"/>
    <dgm:cxn modelId="{5E7E5165-3FEE-4D77-B2B5-B0A89B94A00D}" srcId="{18F248DF-B4D9-421E-8667-6CC09C7634F5}" destId="{C28A8CFB-1510-4323-AED8-62F24F9BB253}" srcOrd="2" destOrd="0" parTransId="{FD07B5F7-74D5-4339-9D5C-0AF3BBCE2748}" sibTransId="{40CB9890-AB11-4965-BF3A-ED199C7DDF5D}"/>
    <dgm:cxn modelId="{339640D0-5404-42DD-871B-864068450351}" type="presOf" srcId="{F0E07B33-100B-4816-A756-06FC9D539C12}" destId="{A5D42BC3-38FD-45D5-A4CB-59D637AEF92D}" srcOrd="0" destOrd="0" presId="urn:microsoft.com/office/officeart/2005/8/layout/vList4#1"/>
    <dgm:cxn modelId="{4EBA94B4-9D4B-47F4-962C-800238C77609}" srcId="{18F248DF-B4D9-421E-8667-6CC09C7634F5}" destId="{8A6A0250-62F2-466B-8DA3-B9BA53FAED01}" srcOrd="4" destOrd="0" parTransId="{62191F69-35AB-4B39-9276-D352AB9B471F}" sibTransId="{F9149BC8-F487-4918-B61E-1D678F8DC2A8}"/>
    <dgm:cxn modelId="{66557F44-753B-43B9-83B6-0AF9BC1EC30E}" type="presOf" srcId="{1841CC98-BEE2-4932-A489-78EDA91BB3F2}" destId="{30DBA228-C622-401E-ADA9-4B2057A595EC}" srcOrd="1" destOrd="0" presId="urn:microsoft.com/office/officeart/2005/8/layout/vList4#1"/>
    <dgm:cxn modelId="{1148D662-45AC-4412-89CF-605C3747D6CF}" type="presOf" srcId="{C28A8CFB-1510-4323-AED8-62F24F9BB253}" destId="{13EE1175-50B3-4957-BC84-82E915716BE7}" srcOrd="0" destOrd="0" presId="urn:microsoft.com/office/officeart/2005/8/layout/vList4#1"/>
    <dgm:cxn modelId="{63062D27-A486-432F-96C0-16368ABFAC47}" type="presOf" srcId="{0104E310-2351-4C0F-8E8D-975043438C56}" destId="{61534228-D1A6-4350-A68B-BB5D010D905C}" srcOrd="0" destOrd="0" presId="urn:microsoft.com/office/officeart/2005/8/layout/vList4#1"/>
    <dgm:cxn modelId="{3D02462D-D66B-4DF2-B395-3B37123950D0}" srcId="{18F248DF-B4D9-421E-8667-6CC09C7634F5}" destId="{F0E07B33-100B-4816-A756-06FC9D539C12}" srcOrd="0" destOrd="0" parTransId="{95755CDE-F101-4F8D-AE0D-18DA9267C10A}" sibTransId="{E482A63B-AF91-4294-9868-F02B2D7CADFE}"/>
    <dgm:cxn modelId="{3D0F9CD5-4E97-4ADE-B044-9F2FB165202F}" type="presOf" srcId="{F0E07B33-100B-4816-A756-06FC9D539C12}" destId="{B74985B7-CA6E-4276-8A48-FAD1F728B564}" srcOrd="1" destOrd="0" presId="urn:microsoft.com/office/officeart/2005/8/layout/vList4#1"/>
    <dgm:cxn modelId="{198AEC37-E153-4FC2-B68B-C6B3C804ADBF}" type="presOf" srcId="{8A6A0250-62F2-466B-8DA3-B9BA53FAED01}" destId="{FAC0A895-24ED-4C61-B778-8693FF315CF5}" srcOrd="0" destOrd="0" presId="urn:microsoft.com/office/officeart/2005/8/layout/vList4#1"/>
    <dgm:cxn modelId="{52D3C3B1-B71E-4E00-BC1E-61E4E570DA08}" type="presParOf" srcId="{86A7130A-F5C6-474A-8A90-E9A9A2A91FF8}" destId="{5F78F54F-D0D0-4F9F-96F9-D31693B8CEDD}" srcOrd="0" destOrd="0" presId="urn:microsoft.com/office/officeart/2005/8/layout/vList4#1"/>
    <dgm:cxn modelId="{589C4BBA-32EB-4FB3-9FE1-26328513C0E0}" type="presParOf" srcId="{5F78F54F-D0D0-4F9F-96F9-D31693B8CEDD}" destId="{A5D42BC3-38FD-45D5-A4CB-59D637AEF92D}" srcOrd="0" destOrd="0" presId="urn:microsoft.com/office/officeart/2005/8/layout/vList4#1"/>
    <dgm:cxn modelId="{C4E7A362-0114-4A64-8BA0-59735B95CAA5}" type="presParOf" srcId="{5F78F54F-D0D0-4F9F-96F9-D31693B8CEDD}" destId="{0FEEAFC1-BD63-4422-B2DD-8B5C6700B98A}" srcOrd="1" destOrd="0" presId="urn:microsoft.com/office/officeart/2005/8/layout/vList4#1"/>
    <dgm:cxn modelId="{DC8FB9A4-D721-4DA5-8A70-292E60C05DB5}" type="presParOf" srcId="{5F78F54F-D0D0-4F9F-96F9-D31693B8CEDD}" destId="{B74985B7-CA6E-4276-8A48-FAD1F728B564}" srcOrd="2" destOrd="0" presId="urn:microsoft.com/office/officeart/2005/8/layout/vList4#1"/>
    <dgm:cxn modelId="{D70EA33F-AA36-46D1-82F1-6CF4B997272E}" type="presParOf" srcId="{86A7130A-F5C6-474A-8A90-E9A9A2A91FF8}" destId="{0A19099B-3CCF-4C41-90E0-881A03B39B08}" srcOrd="1" destOrd="0" presId="urn:microsoft.com/office/officeart/2005/8/layout/vList4#1"/>
    <dgm:cxn modelId="{30EEE62A-BD62-4687-8301-801CEB9D39BE}" type="presParOf" srcId="{86A7130A-F5C6-474A-8A90-E9A9A2A91FF8}" destId="{5797AB56-1241-4D26-A00D-02F066C72379}" srcOrd="2" destOrd="0" presId="urn:microsoft.com/office/officeart/2005/8/layout/vList4#1"/>
    <dgm:cxn modelId="{72B5C500-9453-4C9F-A002-604230EC1884}" type="presParOf" srcId="{5797AB56-1241-4D26-A00D-02F066C72379}" destId="{61534228-D1A6-4350-A68B-BB5D010D905C}" srcOrd="0" destOrd="0" presId="urn:microsoft.com/office/officeart/2005/8/layout/vList4#1"/>
    <dgm:cxn modelId="{28C27F15-F060-49B1-8788-1823DC4AB555}" type="presParOf" srcId="{5797AB56-1241-4D26-A00D-02F066C72379}" destId="{EE3E03F6-9674-49C7-990F-A466F58A3374}" srcOrd="1" destOrd="0" presId="urn:microsoft.com/office/officeart/2005/8/layout/vList4#1"/>
    <dgm:cxn modelId="{62C7E961-73A7-45C2-9244-7C204E94D536}" type="presParOf" srcId="{5797AB56-1241-4D26-A00D-02F066C72379}" destId="{701FFDD1-D35B-435E-9BB7-3DA0511473AB}" srcOrd="2" destOrd="0" presId="urn:microsoft.com/office/officeart/2005/8/layout/vList4#1"/>
    <dgm:cxn modelId="{96CBD79B-C103-44CE-8F4D-D2B75132B265}" type="presParOf" srcId="{86A7130A-F5C6-474A-8A90-E9A9A2A91FF8}" destId="{CF176D8F-88B5-4696-968F-BF1997F8A179}" srcOrd="3" destOrd="0" presId="urn:microsoft.com/office/officeart/2005/8/layout/vList4#1"/>
    <dgm:cxn modelId="{CD12055E-9F6C-4521-9B66-84B952E418C7}" type="presParOf" srcId="{86A7130A-F5C6-474A-8A90-E9A9A2A91FF8}" destId="{DD6C607D-627E-4F2A-9967-6182039C8D59}" srcOrd="4" destOrd="0" presId="urn:microsoft.com/office/officeart/2005/8/layout/vList4#1"/>
    <dgm:cxn modelId="{76718E25-9D69-4557-B947-38912011C232}" type="presParOf" srcId="{DD6C607D-627E-4F2A-9967-6182039C8D59}" destId="{13EE1175-50B3-4957-BC84-82E915716BE7}" srcOrd="0" destOrd="0" presId="urn:microsoft.com/office/officeart/2005/8/layout/vList4#1"/>
    <dgm:cxn modelId="{C0E302B2-2988-4448-9A4D-9B67555F2B7D}" type="presParOf" srcId="{DD6C607D-627E-4F2A-9967-6182039C8D59}" destId="{EA96FA16-9D07-4190-838C-232C8AFACE71}" srcOrd="1" destOrd="0" presId="urn:microsoft.com/office/officeart/2005/8/layout/vList4#1"/>
    <dgm:cxn modelId="{C2568CEF-6A3C-4987-8512-1099EBA98BAC}" type="presParOf" srcId="{DD6C607D-627E-4F2A-9967-6182039C8D59}" destId="{DED21F6E-D637-4B30-9374-4EBC6137A6D4}" srcOrd="2" destOrd="0" presId="urn:microsoft.com/office/officeart/2005/8/layout/vList4#1"/>
    <dgm:cxn modelId="{25EE2E1A-EA8F-43D6-BA0A-FF453610CA8B}" type="presParOf" srcId="{86A7130A-F5C6-474A-8A90-E9A9A2A91FF8}" destId="{2B1C95E3-4025-4F65-8894-CE7FCB5CDFF2}" srcOrd="5" destOrd="0" presId="urn:microsoft.com/office/officeart/2005/8/layout/vList4#1"/>
    <dgm:cxn modelId="{D7E83970-9407-4FAA-B33E-BA0C4D23E0A0}" type="presParOf" srcId="{86A7130A-F5C6-474A-8A90-E9A9A2A91FF8}" destId="{DDC710C8-4861-42B1-893A-487B6BE8A572}" srcOrd="6" destOrd="0" presId="urn:microsoft.com/office/officeart/2005/8/layout/vList4#1"/>
    <dgm:cxn modelId="{106BBCCC-0332-4AB4-B238-8C7FE05DC99F}" type="presParOf" srcId="{DDC710C8-4861-42B1-893A-487B6BE8A572}" destId="{2FB75E72-79C0-480A-94F6-7825712E3ADB}" srcOrd="0" destOrd="0" presId="urn:microsoft.com/office/officeart/2005/8/layout/vList4#1"/>
    <dgm:cxn modelId="{4635CA35-A0B9-4612-875A-8DC32F016A37}" type="presParOf" srcId="{DDC710C8-4861-42B1-893A-487B6BE8A572}" destId="{27764AB9-4FA5-41F4-AD36-4005764C1B3D}" srcOrd="1" destOrd="0" presId="urn:microsoft.com/office/officeart/2005/8/layout/vList4#1"/>
    <dgm:cxn modelId="{7955E13D-3F62-4408-B2BC-F502DB2C1367}" type="presParOf" srcId="{DDC710C8-4861-42B1-893A-487B6BE8A572}" destId="{30DBA228-C622-401E-ADA9-4B2057A595EC}" srcOrd="2" destOrd="0" presId="urn:microsoft.com/office/officeart/2005/8/layout/vList4#1"/>
    <dgm:cxn modelId="{90E76F18-F316-478B-ACEF-0DD47A0B3420}" type="presParOf" srcId="{86A7130A-F5C6-474A-8A90-E9A9A2A91FF8}" destId="{37A77FDB-9222-4DEE-AD91-F397E56351C2}" srcOrd="7" destOrd="0" presId="urn:microsoft.com/office/officeart/2005/8/layout/vList4#1"/>
    <dgm:cxn modelId="{288BDED1-1478-41BB-AFCD-3563215E4B84}" type="presParOf" srcId="{86A7130A-F5C6-474A-8A90-E9A9A2A91FF8}" destId="{98DB6FE7-945C-4975-8752-4CD3B0B5ED3F}" srcOrd="8" destOrd="0" presId="urn:microsoft.com/office/officeart/2005/8/layout/vList4#1"/>
    <dgm:cxn modelId="{27DA824C-CBE0-4114-B6F9-9293DA164CE5}" type="presParOf" srcId="{98DB6FE7-945C-4975-8752-4CD3B0B5ED3F}" destId="{FAC0A895-24ED-4C61-B778-8693FF315CF5}" srcOrd="0" destOrd="0" presId="urn:microsoft.com/office/officeart/2005/8/layout/vList4#1"/>
    <dgm:cxn modelId="{DFF296A3-B735-4B55-B6F4-C7DD05B9DF0F}" type="presParOf" srcId="{98DB6FE7-945C-4975-8752-4CD3B0B5ED3F}" destId="{D41E4CA7-4C85-4523-805F-0160A222A388}" srcOrd="1" destOrd="0" presId="urn:microsoft.com/office/officeart/2005/8/layout/vList4#1"/>
    <dgm:cxn modelId="{EDBC031C-D66E-489A-B8BD-D056451A6089}" type="presParOf" srcId="{98DB6FE7-945C-4975-8752-4CD3B0B5ED3F}" destId="{19A73492-2862-423D-9637-DC13EEE683AD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A2090F-CA76-462C-BCCB-EFD1D75629DC}" type="doc">
      <dgm:prSet loTypeId="urn:microsoft.com/office/officeart/2005/8/layout/vList3" loCatId="list" qsTypeId="urn:microsoft.com/office/officeart/2005/8/quickstyle/3d2" qsCatId="3D" csTypeId="urn:microsoft.com/office/officeart/2005/8/colors/colorful2" csCatId="colorful" phldr="1"/>
      <dgm:spPr/>
    </dgm:pt>
    <dgm:pt modelId="{1C28E5D2-B844-4321-ADC0-045FF147FEA6}">
      <dgm:prSet phldrT="[Text]" custT="1"/>
      <dgm:spPr/>
      <dgm:t>
        <a:bodyPr/>
        <a:lstStyle/>
        <a:p>
          <a:pPr algn="ctr"/>
          <a:r>
            <a:rPr lang="sk-SK" sz="2800" b="1" dirty="0" smtClean="0"/>
            <a:t>OZ </a:t>
          </a:r>
          <a:r>
            <a:rPr lang="sk-SK" sz="2800" b="1" cap="all" dirty="0" smtClean="0"/>
            <a:t>K-7 </a:t>
          </a:r>
          <a:r>
            <a:rPr lang="sk-SK" sz="2800" b="1" dirty="0" smtClean="0"/>
            <a:t>psovodi a záchranári </a:t>
          </a:r>
          <a:r>
            <a:rPr lang="sk-SK" sz="2800" b="1" cap="all" dirty="0" smtClean="0"/>
            <a:t>SR</a:t>
          </a:r>
          <a:endParaRPr lang="sk-SK" sz="2800" dirty="0"/>
        </a:p>
      </dgm:t>
    </dgm:pt>
    <dgm:pt modelId="{2387E7D2-E3A4-4A2B-BBC0-71ED6548EF0A}" type="parTrans" cxnId="{4B894553-7D0D-4D70-B10A-0782BA73C105}">
      <dgm:prSet/>
      <dgm:spPr/>
      <dgm:t>
        <a:bodyPr/>
        <a:lstStyle/>
        <a:p>
          <a:pPr algn="ctr"/>
          <a:endParaRPr lang="sk-SK" sz="2800"/>
        </a:p>
      </dgm:t>
    </dgm:pt>
    <dgm:pt modelId="{FFF05D30-D68B-4D10-8B30-DD8A314593A6}" type="sibTrans" cxnId="{4B894553-7D0D-4D70-B10A-0782BA73C105}">
      <dgm:prSet/>
      <dgm:spPr/>
      <dgm:t>
        <a:bodyPr/>
        <a:lstStyle/>
        <a:p>
          <a:pPr algn="ctr"/>
          <a:endParaRPr lang="sk-SK" sz="2800"/>
        </a:p>
      </dgm:t>
    </dgm:pt>
    <dgm:pt modelId="{0F0350CB-1D0D-4F0B-AEA1-349ED1D91F31}">
      <dgm:prSet phldrT="[Text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k-SK" sz="2800" b="1" dirty="0" smtClean="0"/>
            <a:t>Psovodi záchranári Žilina</a:t>
          </a:r>
        </a:p>
      </dgm:t>
    </dgm:pt>
    <dgm:pt modelId="{BCD7B225-D49F-477B-B986-5538F60232BE}" type="parTrans" cxnId="{FCF6F163-6533-4CE7-BDFC-196C7B652D31}">
      <dgm:prSet/>
      <dgm:spPr/>
      <dgm:t>
        <a:bodyPr/>
        <a:lstStyle/>
        <a:p>
          <a:pPr algn="ctr"/>
          <a:endParaRPr lang="sk-SK" sz="2800"/>
        </a:p>
      </dgm:t>
    </dgm:pt>
    <dgm:pt modelId="{102324D5-97B8-4FED-B1E1-EA24C6A2606E}" type="sibTrans" cxnId="{FCF6F163-6533-4CE7-BDFC-196C7B652D31}">
      <dgm:prSet/>
      <dgm:spPr/>
      <dgm:t>
        <a:bodyPr/>
        <a:lstStyle/>
        <a:p>
          <a:pPr algn="ctr"/>
          <a:endParaRPr lang="sk-SK" sz="2800"/>
        </a:p>
      </dgm:t>
    </dgm:pt>
    <dgm:pt modelId="{D1308EBC-76EC-4003-B22C-1FA0DF5B51BC}">
      <dgm:prSet phldrT="[Text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k-SK" sz="2600" b="1" dirty="0" smtClean="0"/>
            <a:t>Žilinský útulok, o. z. </a:t>
          </a:r>
          <a:r>
            <a:rPr lang="sk-SK" sz="2600" b="1" dirty="0" err="1" smtClean="0"/>
            <a:t>Mojšová</a:t>
          </a:r>
          <a:r>
            <a:rPr lang="sk-SK" sz="2600" b="1" dirty="0" smtClean="0"/>
            <a:t> Lúčka</a:t>
          </a:r>
        </a:p>
      </dgm:t>
    </dgm:pt>
    <dgm:pt modelId="{42C6F404-B5F9-4228-9746-C01534F70C9D}" type="parTrans" cxnId="{7B67E1B0-84BA-47C3-8CA3-B50B515D6181}">
      <dgm:prSet/>
      <dgm:spPr/>
      <dgm:t>
        <a:bodyPr/>
        <a:lstStyle/>
        <a:p>
          <a:pPr algn="ctr"/>
          <a:endParaRPr lang="sk-SK" sz="2800"/>
        </a:p>
      </dgm:t>
    </dgm:pt>
    <dgm:pt modelId="{05416AF4-696C-4FD1-A4A2-00E76FD9062A}" type="sibTrans" cxnId="{7B67E1B0-84BA-47C3-8CA3-B50B515D6181}">
      <dgm:prSet/>
      <dgm:spPr/>
      <dgm:t>
        <a:bodyPr/>
        <a:lstStyle/>
        <a:p>
          <a:pPr algn="ctr"/>
          <a:endParaRPr lang="sk-SK" sz="2800"/>
        </a:p>
      </dgm:t>
    </dgm:pt>
    <dgm:pt modelId="{5D4BAAB6-DD5E-4825-BF05-42C75642E69C}">
      <dgm:prSet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k-SK" sz="2800" b="1" dirty="0" smtClean="0"/>
            <a:t>KK </a:t>
          </a:r>
          <a:r>
            <a:rPr lang="sk-SK" sz="2800" b="1" dirty="0" err="1" smtClean="0"/>
            <a:t>sanedog</a:t>
          </a:r>
          <a:endParaRPr lang="sk-SK" sz="2800" b="1" dirty="0" smtClean="0"/>
        </a:p>
      </dgm:t>
    </dgm:pt>
    <dgm:pt modelId="{C7F3ADB2-1A12-4B40-86FF-CF880EF76E8B}" type="parTrans" cxnId="{1E61DB5C-6764-4C1D-9213-ED52450E1CF8}">
      <dgm:prSet/>
      <dgm:spPr/>
      <dgm:t>
        <a:bodyPr/>
        <a:lstStyle/>
        <a:p>
          <a:pPr algn="ctr"/>
          <a:endParaRPr lang="sk-SK" sz="2800"/>
        </a:p>
      </dgm:t>
    </dgm:pt>
    <dgm:pt modelId="{D3DB213E-8D54-44EE-A7FC-3F88BD1E4EBC}" type="sibTrans" cxnId="{1E61DB5C-6764-4C1D-9213-ED52450E1CF8}">
      <dgm:prSet/>
      <dgm:spPr/>
      <dgm:t>
        <a:bodyPr/>
        <a:lstStyle/>
        <a:p>
          <a:pPr algn="ctr"/>
          <a:endParaRPr lang="sk-SK" sz="2800"/>
        </a:p>
      </dgm:t>
    </dgm:pt>
    <dgm:pt modelId="{BD799499-6C18-4A42-9933-0AE7AF3E993D}">
      <dgm:prSet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k-SK" sz="2800" b="1" dirty="0" smtClean="0"/>
            <a:t>Salón </a:t>
          </a:r>
          <a:r>
            <a:rPr lang="sk-SK" sz="2800" b="1" dirty="0" err="1" smtClean="0"/>
            <a:t>Kitty</a:t>
          </a:r>
          <a:r>
            <a:rPr lang="sk-SK" sz="2800" b="1" dirty="0" smtClean="0"/>
            <a:t>, Žilina</a:t>
          </a:r>
        </a:p>
      </dgm:t>
    </dgm:pt>
    <dgm:pt modelId="{F69AF92D-47E0-4740-A2C6-B3F60AA31A92}" type="parTrans" cxnId="{AD744CBD-739B-404F-8862-C67C8242C875}">
      <dgm:prSet/>
      <dgm:spPr/>
      <dgm:t>
        <a:bodyPr/>
        <a:lstStyle/>
        <a:p>
          <a:pPr algn="ctr"/>
          <a:endParaRPr lang="sk-SK" sz="2800"/>
        </a:p>
      </dgm:t>
    </dgm:pt>
    <dgm:pt modelId="{FE6DAF6D-E662-4019-9AA9-A15282AC8FED}" type="sibTrans" cxnId="{AD744CBD-739B-404F-8862-C67C8242C875}">
      <dgm:prSet/>
      <dgm:spPr/>
      <dgm:t>
        <a:bodyPr/>
        <a:lstStyle/>
        <a:p>
          <a:pPr algn="ctr"/>
          <a:endParaRPr lang="sk-SK" sz="2800"/>
        </a:p>
      </dgm:t>
    </dgm:pt>
    <dgm:pt modelId="{7E58D18C-10CF-4D2C-8515-A2CAD6910126}" type="pres">
      <dgm:prSet presAssocID="{75A2090F-CA76-462C-BCCB-EFD1D75629DC}" presName="linearFlow" presStyleCnt="0">
        <dgm:presLayoutVars>
          <dgm:dir/>
          <dgm:resizeHandles val="exact"/>
        </dgm:presLayoutVars>
      </dgm:prSet>
      <dgm:spPr/>
    </dgm:pt>
    <dgm:pt modelId="{0432EC73-0D56-43E5-803E-726BA7BE551F}" type="pres">
      <dgm:prSet presAssocID="{1C28E5D2-B844-4321-ADC0-045FF147FEA6}" presName="composite" presStyleCnt="0"/>
      <dgm:spPr/>
    </dgm:pt>
    <dgm:pt modelId="{5DDBA7F4-ED10-4E2A-9EE1-7D213D9712DA}" type="pres">
      <dgm:prSet presAssocID="{1C28E5D2-B844-4321-ADC0-045FF147FEA6}" presName="imgShp" presStyleLbl="fgImgPlace1" presStyleIdx="0" presStyleCnt="5" custScaleX="328939" custScaleY="354938"/>
      <dgm:spPr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0A1E406-D6FA-47DE-B80B-7A4176182B93}" type="pres">
      <dgm:prSet presAssocID="{1C28E5D2-B844-4321-ADC0-045FF147FEA6}" presName="txShp" presStyleLbl="node1" presStyleIdx="0" presStyleCnt="5" custScaleY="200922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AD1A5FD5-C0AC-4C5E-A7DE-7414A36E6FB7}" type="pres">
      <dgm:prSet presAssocID="{FFF05D30-D68B-4D10-8B30-DD8A314593A6}" presName="spacing" presStyleCnt="0"/>
      <dgm:spPr/>
    </dgm:pt>
    <dgm:pt modelId="{23D369CB-B1F7-498A-B44D-07AD032C5B68}" type="pres">
      <dgm:prSet presAssocID="{0F0350CB-1D0D-4F0B-AEA1-349ED1D91F31}" presName="composite" presStyleCnt="0"/>
      <dgm:spPr/>
    </dgm:pt>
    <dgm:pt modelId="{7FD951A9-FBBA-4A8C-8DFA-FDF2DD6FB42B}" type="pres">
      <dgm:prSet presAssocID="{0F0350CB-1D0D-4F0B-AEA1-349ED1D91F31}" presName="imgShp" presStyleLbl="fgImgPlace1" presStyleIdx="1" presStyleCnt="5" custScaleX="349002" custScaleY="39101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FD1A505-783F-42E7-AFC5-26A3DB60EB4E}" type="pres">
      <dgm:prSet presAssocID="{0F0350CB-1D0D-4F0B-AEA1-349ED1D91F31}" presName="txShp" presStyleLbl="node1" presStyleIdx="1" presStyleCnt="5" custScaleY="206508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547DE1B8-F7B1-4CD3-AEAB-E1F3325ACD69}" type="pres">
      <dgm:prSet presAssocID="{102324D5-97B8-4FED-B1E1-EA24C6A2606E}" presName="spacing" presStyleCnt="0"/>
      <dgm:spPr/>
    </dgm:pt>
    <dgm:pt modelId="{C491843E-A9CF-47C1-9349-3AED6211A3FC}" type="pres">
      <dgm:prSet presAssocID="{D1308EBC-76EC-4003-B22C-1FA0DF5B51BC}" presName="composite" presStyleCnt="0"/>
      <dgm:spPr/>
    </dgm:pt>
    <dgm:pt modelId="{1426A1FC-AC41-40DC-AA78-5042637C55AB}" type="pres">
      <dgm:prSet presAssocID="{D1308EBC-76EC-4003-B22C-1FA0DF5B51BC}" presName="imgShp" presStyleLbl="fgImgPlace1" presStyleIdx="2" presStyleCnt="5" custScaleX="298791" custScaleY="24928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0407A29-31B4-41D4-AB69-A1FF4045594D}" type="pres">
      <dgm:prSet presAssocID="{D1308EBC-76EC-4003-B22C-1FA0DF5B51BC}" presName="txShp" presStyleLbl="node1" presStyleIdx="2" presStyleCnt="5" custScaleY="196061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4E3F127F-A372-47E4-9686-D1C0C2656BD4}" type="pres">
      <dgm:prSet presAssocID="{05416AF4-696C-4FD1-A4A2-00E76FD9062A}" presName="spacing" presStyleCnt="0"/>
      <dgm:spPr/>
    </dgm:pt>
    <dgm:pt modelId="{8DA2FAFA-275F-413B-8FCE-80DF1B141B37}" type="pres">
      <dgm:prSet presAssocID="{5D4BAAB6-DD5E-4825-BF05-42C75642E69C}" presName="composite" presStyleCnt="0"/>
      <dgm:spPr/>
    </dgm:pt>
    <dgm:pt modelId="{4628BB3A-05D2-4193-B508-776AF69DE383}" type="pres">
      <dgm:prSet presAssocID="{5D4BAAB6-DD5E-4825-BF05-42C75642E69C}" presName="imgShp" presStyleLbl="fgImgPlace1" presStyleIdx="3" presStyleCnt="5" custScaleX="318377" custScaleY="271500"/>
      <dgm:spPr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409AED5C-50DC-4AEB-A7D0-6B698A9EA60F}" type="pres">
      <dgm:prSet presAssocID="{5D4BAAB6-DD5E-4825-BF05-42C75642E69C}" presName="txShp" presStyleLbl="node1" presStyleIdx="3" presStyleCnt="5" custScaleY="224004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7099F6EB-197E-453D-AC4E-E038964C9747}" type="pres">
      <dgm:prSet presAssocID="{D3DB213E-8D54-44EE-A7FC-3F88BD1E4EBC}" presName="spacing" presStyleCnt="0"/>
      <dgm:spPr/>
    </dgm:pt>
    <dgm:pt modelId="{F84DD0E4-E7A3-4E1D-84DA-18E437131E4A}" type="pres">
      <dgm:prSet presAssocID="{BD799499-6C18-4A42-9933-0AE7AF3E993D}" presName="composite" presStyleCnt="0"/>
      <dgm:spPr/>
    </dgm:pt>
    <dgm:pt modelId="{11300095-29BE-4F9A-AA24-B64BF3042D2B}" type="pres">
      <dgm:prSet presAssocID="{BD799499-6C18-4A42-9933-0AE7AF3E993D}" presName="imgShp" presStyleLbl="fgImgPlace1" presStyleIdx="4" presStyleCnt="5" custScaleX="293469" custScaleY="289044"/>
      <dgm:spPr>
        <a:prstGeom prst="rect">
          <a:avLst/>
        </a:prstGeom>
        <a:blipFill rotWithShape="1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C4E2FB62-0693-46F7-8D99-260072BB7079}" type="pres">
      <dgm:prSet presAssocID="{BD799499-6C18-4A42-9933-0AE7AF3E993D}" presName="txShp" presStyleLbl="node1" presStyleIdx="4" presStyleCnt="5" custScaleY="152869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AA077F43-971D-4297-A184-65480C198131}" type="presOf" srcId="{5D4BAAB6-DD5E-4825-BF05-42C75642E69C}" destId="{409AED5C-50DC-4AEB-A7D0-6B698A9EA60F}" srcOrd="0" destOrd="0" presId="urn:microsoft.com/office/officeart/2005/8/layout/vList3"/>
    <dgm:cxn modelId="{1E61DB5C-6764-4C1D-9213-ED52450E1CF8}" srcId="{75A2090F-CA76-462C-BCCB-EFD1D75629DC}" destId="{5D4BAAB6-DD5E-4825-BF05-42C75642E69C}" srcOrd="3" destOrd="0" parTransId="{C7F3ADB2-1A12-4B40-86FF-CF880EF76E8B}" sibTransId="{D3DB213E-8D54-44EE-A7FC-3F88BD1E4EBC}"/>
    <dgm:cxn modelId="{AD744CBD-739B-404F-8862-C67C8242C875}" srcId="{75A2090F-CA76-462C-BCCB-EFD1D75629DC}" destId="{BD799499-6C18-4A42-9933-0AE7AF3E993D}" srcOrd="4" destOrd="0" parTransId="{F69AF92D-47E0-4740-A2C6-B3F60AA31A92}" sibTransId="{FE6DAF6D-E662-4019-9AA9-A15282AC8FED}"/>
    <dgm:cxn modelId="{4B894553-7D0D-4D70-B10A-0782BA73C105}" srcId="{75A2090F-CA76-462C-BCCB-EFD1D75629DC}" destId="{1C28E5D2-B844-4321-ADC0-045FF147FEA6}" srcOrd="0" destOrd="0" parTransId="{2387E7D2-E3A4-4A2B-BBC0-71ED6548EF0A}" sibTransId="{FFF05D30-D68B-4D10-8B30-DD8A314593A6}"/>
    <dgm:cxn modelId="{0ABAB096-0F68-4856-9554-907C1824E21E}" type="presOf" srcId="{BD799499-6C18-4A42-9933-0AE7AF3E993D}" destId="{C4E2FB62-0693-46F7-8D99-260072BB7079}" srcOrd="0" destOrd="0" presId="urn:microsoft.com/office/officeart/2005/8/layout/vList3"/>
    <dgm:cxn modelId="{7B67E1B0-84BA-47C3-8CA3-B50B515D6181}" srcId="{75A2090F-CA76-462C-BCCB-EFD1D75629DC}" destId="{D1308EBC-76EC-4003-B22C-1FA0DF5B51BC}" srcOrd="2" destOrd="0" parTransId="{42C6F404-B5F9-4228-9746-C01534F70C9D}" sibTransId="{05416AF4-696C-4FD1-A4A2-00E76FD9062A}"/>
    <dgm:cxn modelId="{70145821-C8A1-4511-A86A-BC0B13FA7204}" type="presOf" srcId="{1C28E5D2-B844-4321-ADC0-045FF147FEA6}" destId="{A0A1E406-D6FA-47DE-B80B-7A4176182B93}" srcOrd="0" destOrd="0" presId="urn:microsoft.com/office/officeart/2005/8/layout/vList3"/>
    <dgm:cxn modelId="{FCF6F163-6533-4CE7-BDFC-196C7B652D31}" srcId="{75A2090F-CA76-462C-BCCB-EFD1D75629DC}" destId="{0F0350CB-1D0D-4F0B-AEA1-349ED1D91F31}" srcOrd="1" destOrd="0" parTransId="{BCD7B225-D49F-477B-B986-5538F60232BE}" sibTransId="{102324D5-97B8-4FED-B1E1-EA24C6A2606E}"/>
    <dgm:cxn modelId="{6E8F6970-D549-416D-9251-457104AC801E}" type="presOf" srcId="{D1308EBC-76EC-4003-B22C-1FA0DF5B51BC}" destId="{E0407A29-31B4-41D4-AB69-A1FF4045594D}" srcOrd="0" destOrd="0" presId="urn:microsoft.com/office/officeart/2005/8/layout/vList3"/>
    <dgm:cxn modelId="{C9A8DC3E-DC72-4394-A0BE-C130CA4C6675}" type="presOf" srcId="{75A2090F-CA76-462C-BCCB-EFD1D75629DC}" destId="{7E58D18C-10CF-4D2C-8515-A2CAD6910126}" srcOrd="0" destOrd="0" presId="urn:microsoft.com/office/officeart/2005/8/layout/vList3"/>
    <dgm:cxn modelId="{114EB4A4-F4B2-43F9-B472-8C73FD072092}" type="presOf" srcId="{0F0350CB-1D0D-4F0B-AEA1-349ED1D91F31}" destId="{0FD1A505-783F-42E7-AFC5-26A3DB60EB4E}" srcOrd="0" destOrd="0" presId="urn:microsoft.com/office/officeart/2005/8/layout/vList3"/>
    <dgm:cxn modelId="{F381B1FA-DFA4-4658-A0D2-AC513D9A0345}" type="presParOf" srcId="{7E58D18C-10CF-4D2C-8515-A2CAD6910126}" destId="{0432EC73-0D56-43E5-803E-726BA7BE551F}" srcOrd="0" destOrd="0" presId="urn:microsoft.com/office/officeart/2005/8/layout/vList3"/>
    <dgm:cxn modelId="{24529088-3C9B-4716-9F2E-CFA0111D1619}" type="presParOf" srcId="{0432EC73-0D56-43E5-803E-726BA7BE551F}" destId="{5DDBA7F4-ED10-4E2A-9EE1-7D213D9712DA}" srcOrd="0" destOrd="0" presId="urn:microsoft.com/office/officeart/2005/8/layout/vList3"/>
    <dgm:cxn modelId="{0F5F5CD9-D573-4838-A253-5363A9258298}" type="presParOf" srcId="{0432EC73-0D56-43E5-803E-726BA7BE551F}" destId="{A0A1E406-D6FA-47DE-B80B-7A4176182B93}" srcOrd="1" destOrd="0" presId="urn:microsoft.com/office/officeart/2005/8/layout/vList3"/>
    <dgm:cxn modelId="{E599B9E6-8918-4457-91E8-850FDDDA42A9}" type="presParOf" srcId="{7E58D18C-10CF-4D2C-8515-A2CAD6910126}" destId="{AD1A5FD5-C0AC-4C5E-A7DE-7414A36E6FB7}" srcOrd="1" destOrd="0" presId="urn:microsoft.com/office/officeart/2005/8/layout/vList3"/>
    <dgm:cxn modelId="{81BAF4A9-20BD-43B2-8E3A-C75325657F03}" type="presParOf" srcId="{7E58D18C-10CF-4D2C-8515-A2CAD6910126}" destId="{23D369CB-B1F7-498A-B44D-07AD032C5B68}" srcOrd="2" destOrd="0" presId="urn:microsoft.com/office/officeart/2005/8/layout/vList3"/>
    <dgm:cxn modelId="{BAE96F84-1A10-4E96-B927-BFD436128ECE}" type="presParOf" srcId="{23D369CB-B1F7-498A-B44D-07AD032C5B68}" destId="{7FD951A9-FBBA-4A8C-8DFA-FDF2DD6FB42B}" srcOrd="0" destOrd="0" presId="urn:microsoft.com/office/officeart/2005/8/layout/vList3"/>
    <dgm:cxn modelId="{C5FB808A-1006-4D1B-9E9F-9AC5D962E0C9}" type="presParOf" srcId="{23D369CB-B1F7-498A-B44D-07AD032C5B68}" destId="{0FD1A505-783F-42E7-AFC5-26A3DB60EB4E}" srcOrd="1" destOrd="0" presId="urn:microsoft.com/office/officeart/2005/8/layout/vList3"/>
    <dgm:cxn modelId="{DF25D963-ED34-403D-B5F5-08481B39367B}" type="presParOf" srcId="{7E58D18C-10CF-4D2C-8515-A2CAD6910126}" destId="{547DE1B8-F7B1-4CD3-AEAB-E1F3325ACD69}" srcOrd="3" destOrd="0" presId="urn:microsoft.com/office/officeart/2005/8/layout/vList3"/>
    <dgm:cxn modelId="{5DB7BA35-ED67-4BCD-BE25-4207F70E3E8D}" type="presParOf" srcId="{7E58D18C-10CF-4D2C-8515-A2CAD6910126}" destId="{C491843E-A9CF-47C1-9349-3AED6211A3FC}" srcOrd="4" destOrd="0" presId="urn:microsoft.com/office/officeart/2005/8/layout/vList3"/>
    <dgm:cxn modelId="{648788E8-9F7D-4BE9-804E-87ABFCA663E7}" type="presParOf" srcId="{C491843E-A9CF-47C1-9349-3AED6211A3FC}" destId="{1426A1FC-AC41-40DC-AA78-5042637C55AB}" srcOrd="0" destOrd="0" presId="urn:microsoft.com/office/officeart/2005/8/layout/vList3"/>
    <dgm:cxn modelId="{16018BDA-6378-4E48-A270-B0D776C981C1}" type="presParOf" srcId="{C491843E-A9CF-47C1-9349-3AED6211A3FC}" destId="{E0407A29-31B4-41D4-AB69-A1FF4045594D}" srcOrd="1" destOrd="0" presId="urn:microsoft.com/office/officeart/2005/8/layout/vList3"/>
    <dgm:cxn modelId="{5F808EB0-C0D3-4050-97CC-A29EE5827FDD}" type="presParOf" srcId="{7E58D18C-10CF-4D2C-8515-A2CAD6910126}" destId="{4E3F127F-A372-47E4-9686-D1C0C2656BD4}" srcOrd="5" destOrd="0" presId="urn:microsoft.com/office/officeart/2005/8/layout/vList3"/>
    <dgm:cxn modelId="{4B1BE96C-AC58-4B9F-AA12-3E17F8170989}" type="presParOf" srcId="{7E58D18C-10CF-4D2C-8515-A2CAD6910126}" destId="{8DA2FAFA-275F-413B-8FCE-80DF1B141B37}" srcOrd="6" destOrd="0" presId="urn:microsoft.com/office/officeart/2005/8/layout/vList3"/>
    <dgm:cxn modelId="{9047EBF6-8BFB-4DA4-8E79-B67F9F1C8B2A}" type="presParOf" srcId="{8DA2FAFA-275F-413B-8FCE-80DF1B141B37}" destId="{4628BB3A-05D2-4193-B508-776AF69DE383}" srcOrd="0" destOrd="0" presId="urn:microsoft.com/office/officeart/2005/8/layout/vList3"/>
    <dgm:cxn modelId="{4DFB6A28-DE2F-4BFF-BD0A-A6869DF84C51}" type="presParOf" srcId="{8DA2FAFA-275F-413B-8FCE-80DF1B141B37}" destId="{409AED5C-50DC-4AEB-A7D0-6B698A9EA60F}" srcOrd="1" destOrd="0" presId="urn:microsoft.com/office/officeart/2005/8/layout/vList3"/>
    <dgm:cxn modelId="{45819CCC-2208-4EE4-ACC0-8C6A5325CACB}" type="presParOf" srcId="{7E58D18C-10CF-4D2C-8515-A2CAD6910126}" destId="{7099F6EB-197E-453D-AC4E-E038964C9747}" srcOrd="7" destOrd="0" presId="urn:microsoft.com/office/officeart/2005/8/layout/vList3"/>
    <dgm:cxn modelId="{AC3F81C9-0EC9-4810-9AC0-A9F4621BD05F}" type="presParOf" srcId="{7E58D18C-10CF-4D2C-8515-A2CAD6910126}" destId="{F84DD0E4-E7A3-4E1D-84DA-18E437131E4A}" srcOrd="8" destOrd="0" presId="urn:microsoft.com/office/officeart/2005/8/layout/vList3"/>
    <dgm:cxn modelId="{42490A5A-3C1C-4723-A7F6-1705B556A19B}" type="presParOf" srcId="{F84DD0E4-E7A3-4E1D-84DA-18E437131E4A}" destId="{11300095-29BE-4F9A-AA24-B64BF3042D2B}" srcOrd="0" destOrd="0" presId="urn:microsoft.com/office/officeart/2005/8/layout/vList3"/>
    <dgm:cxn modelId="{0037EE91-6BFA-47AF-ADB1-44A57354BBFF}" type="presParOf" srcId="{F84DD0E4-E7A3-4E1D-84DA-18E437131E4A}" destId="{C4E2FB62-0693-46F7-8D99-260072BB707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42BC3-38FD-45D5-A4CB-59D637AEF92D}">
      <dsp:nvSpPr>
        <dsp:cNvPr id="0" name=""/>
        <dsp:cNvSpPr/>
      </dsp:nvSpPr>
      <dsp:spPr>
        <a:xfrm>
          <a:off x="0" y="0"/>
          <a:ext cx="8497014" cy="985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sk-SK" sz="3600" kern="1200" dirty="0" smtClean="0"/>
            <a:t>  </a:t>
          </a:r>
          <a:r>
            <a:rPr lang="sk-SK" sz="2800" kern="1200" dirty="0" smtClean="0"/>
            <a:t>POTRAVINÁRSTVO – zameranie:</a:t>
          </a:r>
        </a:p>
        <a:p>
          <a:pPr lvl="0" algn="l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sk-SK" sz="2800" b="1" kern="1200" dirty="0" smtClean="0">
              <a:solidFill>
                <a:srgbClr val="FFFF00"/>
              </a:solidFill>
            </a:rPr>
            <a:t>     </a:t>
          </a:r>
          <a:r>
            <a:rPr lang="sk-SK" sz="2000" kern="1200" dirty="0" smtClean="0"/>
            <a:t>- SPRACÚVANIE MLIEKA</a:t>
          </a:r>
          <a:endParaRPr lang="sk-SK" sz="2000" kern="1200" dirty="0"/>
        </a:p>
      </dsp:txBody>
      <dsp:txXfrm>
        <a:off x="1797993" y="0"/>
        <a:ext cx="6699020" cy="985906"/>
      </dsp:txXfrm>
    </dsp:sp>
    <dsp:sp modelId="{0FEEAFC1-BD63-4422-B2DD-8B5C6700B98A}">
      <dsp:nvSpPr>
        <dsp:cNvPr id="0" name=""/>
        <dsp:cNvSpPr/>
      </dsp:nvSpPr>
      <dsp:spPr>
        <a:xfrm>
          <a:off x="98590" y="98590"/>
          <a:ext cx="1699402" cy="78872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1534228-D1A6-4350-A68B-BB5D010D905C}">
      <dsp:nvSpPr>
        <dsp:cNvPr id="0" name=""/>
        <dsp:cNvSpPr/>
      </dsp:nvSpPr>
      <dsp:spPr>
        <a:xfrm>
          <a:off x="0" y="1084497"/>
          <a:ext cx="8497014" cy="985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sk-SK" sz="2800" kern="1200" dirty="0" smtClean="0"/>
            <a:t>  ZÁHRADNÍCTVO</a:t>
          </a:r>
          <a:r>
            <a:rPr lang="sk-SK" sz="2400" kern="1200" dirty="0" smtClean="0"/>
            <a:t> - zameranie:</a:t>
          </a:r>
          <a:endParaRPr lang="sk-SK" sz="2000" kern="1200" dirty="0" smtClean="0"/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sk-SK" sz="2000" kern="1200" dirty="0" smtClean="0"/>
            <a:t>      - SADOVNÍCKA A KRAJINÁRSKA TVORBA</a:t>
          </a:r>
          <a:endParaRPr lang="sk-SK" sz="2400" kern="1200" dirty="0"/>
        </a:p>
      </dsp:txBody>
      <dsp:txXfrm>
        <a:off x="1797993" y="1084497"/>
        <a:ext cx="6699020" cy="985906"/>
      </dsp:txXfrm>
    </dsp:sp>
    <dsp:sp modelId="{EE3E03F6-9674-49C7-990F-A466F58A3374}">
      <dsp:nvSpPr>
        <dsp:cNvPr id="0" name=""/>
        <dsp:cNvSpPr/>
      </dsp:nvSpPr>
      <dsp:spPr>
        <a:xfrm>
          <a:off x="135272" y="1141364"/>
          <a:ext cx="1626039" cy="87217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3EE1175-50B3-4957-BC84-82E915716BE7}">
      <dsp:nvSpPr>
        <dsp:cNvPr id="0" name=""/>
        <dsp:cNvSpPr/>
      </dsp:nvSpPr>
      <dsp:spPr>
        <a:xfrm>
          <a:off x="0" y="2164617"/>
          <a:ext cx="8497014" cy="16308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sk-SK" sz="3200" kern="1200" dirty="0" smtClean="0"/>
            <a:t>  </a:t>
          </a:r>
          <a:r>
            <a:rPr lang="sk-SK" sz="2800" kern="1200" dirty="0" smtClean="0"/>
            <a:t>AGROPODNIKANIE - </a:t>
          </a:r>
          <a:r>
            <a:rPr lang="sk-SK" sz="2400" kern="1200" dirty="0" smtClean="0"/>
            <a:t>zamerania</a:t>
          </a:r>
          <a:r>
            <a:rPr lang="sk-SK" sz="2800" kern="1200" dirty="0" smtClean="0"/>
            <a:t>:</a:t>
          </a:r>
        </a:p>
        <a:p>
          <a:pPr marL="0" marR="0" lvl="0" indent="0" algn="l" defTabSz="14224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k-SK" sz="1800" kern="1200" dirty="0" smtClean="0"/>
            <a:t>       - </a:t>
          </a:r>
          <a:r>
            <a:rPr lang="sk-SK" sz="2000" kern="1200" cap="all" baseline="0" dirty="0" smtClean="0"/>
            <a:t>kynológia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sk-SK" sz="2000" kern="1200" cap="all" baseline="0" dirty="0" smtClean="0"/>
            <a:t>      - POĽNOHOSPODÁRSKY MANAŽMENT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sk-SK" sz="2000" kern="1200" cap="all" baseline="0" dirty="0" smtClean="0"/>
            <a:t>      - AGROTURISTIKA</a:t>
          </a:r>
        </a:p>
      </dsp:txBody>
      <dsp:txXfrm>
        <a:off x="1797993" y="2164617"/>
        <a:ext cx="6699020" cy="1630847"/>
      </dsp:txXfrm>
    </dsp:sp>
    <dsp:sp modelId="{EA96FA16-9D07-4190-838C-232C8AFACE71}">
      <dsp:nvSpPr>
        <dsp:cNvPr id="0" name=""/>
        <dsp:cNvSpPr/>
      </dsp:nvSpPr>
      <dsp:spPr>
        <a:xfrm>
          <a:off x="35304" y="2389853"/>
          <a:ext cx="1770063" cy="112241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FB75E72-79C0-480A-94F6-7825712E3ADB}">
      <dsp:nvSpPr>
        <dsp:cNvPr id="0" name=""/>
        <dsp:cNvSpPr/>
      </dsp:nvSpPr>
      <dsp:spPr>
        <a:xfrm>
          <a:off x="0" y="3914749"/>
          <a:ext cx="8497014" cy="10867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sk-SK" sz="3200" kern="1200" cap="all" baseline="0" dirty="0" smtClean="0"/>
            <a:t>  </a:t>
          </a:r>
          <a:r>
            <a:rPr lang="sk-SK" sz="2800" kern="1200" cap="all" baseline="0" dirty="0" smtClean="0"/>
            <a:t>Veterinárstvo -</a:t>
          </a:r>
          <a:r>
            <a:rPr lang="sk-SK" sz="2400" kern="1200" dirty="0" smtClean="0"/>
            <a:t> zameranie:</a:t>
          </a:r>
          <a:br>
            <a:rPr lang="sk-SK" sz="2400" kern="1200" dirty="0" smtClean="0"/>
          </a:br>
          <a:r>
            <a:rPr lang="sk-SK" sz="2400" kern="1200" dirty="0" smtClean="0"/>
            <a:t>    </a:t>
          </a:r>
          <a:r>
            <a:rPr lang="sk-SK" sz="3200" kern="1200" dirty="0" smtClean="0"/>
            <a:t>- </a:t>
          </a:r>
          <a:r>
            <a:rPr lang="sk-SK" sz="2400" kern="1200" dirty="0" smtClean="0"/>
            <a:t>HYGIENICKÁ A LABORATÓRNA SLUŽBA</a:t>
          </a:r>
          <a:endParaRPr lang="sk-SK" sz="2400" kern="1200" cap="all" baseline="0" dirty="0"/>
        </a:p>
      </dsp:txBody>
      <dsp:txXfrm>
        <a:off x="1797993" y="3914749"/>
        <a:ext cx="6699020" cy="1086735"/>
      </dsp:txXfrm>
    </dsp:sp>
    <dsp:sp modelId="{27764AB9-4FA5-41F4-AD36-4005764C1B3D}">
      <dsp:nvSpPr>
        <dsp:cNvPr id="0" name=""/>
        <dsp:cNvSpPr/>
      </dsp:nvSpPr>
      <dsp:spPr>
        <a:xfrm>
          <a:off x="33121" y="3922184"/>
          <a:ext cx="1756995" cy="84422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AC0A895-24ED-4C61-B778-8693FF315CF5}">
      <dsp:nvSpPr>
        <dsp:cNvPr id="0" name=""/>
        <dsp:cNvSpPr/>
      </dsp:nvSpPr>
      <dsp:spPr>
        <a:xfrm>
          <a:off x="0" y="5058549"/>
          <a:ext cx="8497014" cy="10797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200" kern="1200" dirty="0" smtClean="0"/>
            <a:t>  </a:t>
          </a:r>
          <a:r>
            <a:rPr lang="sk-SK" sz="2800" kern="1200" dirty="0" smtClean="0"/>
            <a:t>MANAŽMENT REGIONÁLNEHO</a:t>
          </a:r>
          <a:br>
            <a:rPr lang="sk-SK" sz="2800" kern="1200" dirty="0" smtClean="0"/>
          </a:br>
          <a:r>
            <a:rPr lang="sk-SK" sz="2800" kern="1200" dirty="0" smtClean="0"/>
            <a:t>   CESTOVNÉHO RUCHU</a:t>
          </a:r>
          <a:endParaRPr lang="sk-SK" sz="3200" kern="1200" dirty="0"/>
        </a:p>
      </dsp:txBody>
      <dsp:txXfrm>
        <a:off x="1797993" y="5058549"/>
        <a:ext cx="6699020" cy="1079774"/>
      </dsp:txXfrm>
    </dsp:sp>
    <dsp:sp modelId="{D41E4CA7-4C85-4523-805F-0160A222A388}">
      <dsp:nvSpPr>
        <dsp:cNvPr id="0" name=""/>
        <dsp:cNvSpPr/>
      </dsp:nvSpPr>
      <dsp:spPr>
        <a:xfrm>
          <a:off x="42901" y="5094979"/>
          <a:ext cx="1824478" cy="995197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4386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A1E406-D6FA-47DE-B80B-7A4176182B93}">
      <dsp:nvSpPr>
        <dsp:cNvPr id="0" name=""/>
        <dsp:cNvSpPr/>
      </dsp:nvSpPr>
      <dsp:spPr>
        <a:xfrm rot="10800000">
          <a:off x="1789698" y="274175"/>
          <a:ext cx="5946183" cy="713375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568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800" b="1" kern="1200" dirty="0" smtClean="0"/>
            <a:t>OZ </a:t>
          </a:r>
          <a:r>
            <a:rPr lang="sk-SK" sz="2800" b="1" kern="1200" cap="all" dirty="0" smtClean="0"/>
            <a:t>K-7 </a:t>
          </a:r>
          <a:r>
            <a:rPr lang="sk-SK" sz="2800" b="1" kern="1200" dirty="0" smtClean="0"/>
            <a:t>psovodi a záchranári </a:t>
          </a:r>
          <a:r>
            <a:rPr lang="sk-SK" sz="2800" b="1" kern="1200" cap="all" dirty="0" smtClean="0"/>
            <a:t>SR</a:t>
          </a:r>
          <a:endParaRPr lang="sk-SK" sz="2800" kern="1200" dirty="0"/>
        </a:p>
      </dsp:txBody>
      <dsp:txXfrm rot="10800000">
        <a:off x="1968042" y="274175"/>
        <a:ext cx="5767839" cy="713375"/>
      </dsp:txXfrm>
    </dsp:sp>
    <dsp:sp modelId="{5DDBA7F4-ED10-4E2A-9EE1-7D213D9712DA}">
      <dsp:nvSpPr>
        <dsp:cNvPr id="0" name=""/>
        <dsp:cNvSpPr/>
      </dsp:nvSpPr>
      <dsp:spPr>
        <a:xfrm>
          <a:off x="1205747" y="757"/>
          <a:ext cx="1167901" cy="1260211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D1A505-783F-42E7-AFC5-26A3DB60EB4E}">
      <dsp:nvSpPr>
        <dsp:cNvPr id="0" name=""/>
        <dsp:cNvSpPr/>
      </dsp:nvSpPr>
      <dsp:spPr>
        <a:xfrm rot="10800000">
          <a:off x="1807506" y="1694500"/>
          <a:ext cx="5946183" cy="733208"/>
        </a:xfrm>
        <a:prstGeom prst="homePlate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568" tIns="106680" rIns="199136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k-SK" sz="2800" b="1" kern="1200" dirty="0" smtClean="0"/>
            <a:t>Psovodi záchranári Žilina</a:t>
          </a:r>
        </a:p>
      </dsp:txBody>
      <dsp:txXfrm rot="10800000">
        <a:off x="1990808" y="1694500"/>
        <a:ext cx="5762881" cy="733208"/>
      </dsp:txXfrm>
    </dsp:sp>
    <dsp:sp modelId="{7FD951A9-FBBA-4A8C-8DFA-FDF2DD6FB42B}">
      <dsp:nvSpPr>
        <dsp:cNvPr id="0" name=""/>
        <dsp:cNvSpPr/>
      </dsp:nvSpPr>
      <dsp:spPr>
        <a:xfrm>
          <a:off x="1187939" y="1366953"/>
          <a:ext cx="1239135" cy="138830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407A29-31B4-41D4-AB69-A1FF4045594D}">
      <dsp:nvSpPr>
        <dsp:cNvPr id="0" name=""/>
        <dsp:cNvSpPr/>
      </dsp:nvSpPr>
      <dsp:spPr>
        <a:xfrm rot="10800000">
          <a:off x="1762938" y="2955729"/>
          <a:ext cx="5946183" cy="696116"/>
        </a:xfrm>
        <a:prstGeom prst="homePlate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568" tIns="99060" rIns="184912" bIns="990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k-SK" sz="2600" b="1" kern="1200" dirty="0" smtClean="0"/>
            <a:t>Žilinský útulok, o. z. </a:t>
          </a:r>
          <a:r>
            <a:rPr lang="sk-SK" sz="2600" b="1" kern="1200" dirty="0" err="1" smtClean="0"/>
            <a:t>Mojšová</a:t>
          </a:r>
          <a:r>
            <a:rPr lang="sk-SK" sz="2600" b="1" kern="1200" dirty="0" smtClean="0"/>
            <a:t> Lúčka</a:t>
          </a:r>
        </a:p>
      </dsp:txBody>
      <dsp:txXfrm rot="10800000">
        <a:off x="1936967" y="2955729"/>
        <a:ext cx="5772154" cy="696116"/>
      </dsp:txXfrm>
    </dsp:sp>
    <dsp:sp modelId="{1426A1FC-AC41-40DC-AA78-5042637C55AB}">
      <dsp:nvSpPr>
        <dsp:cNvPr id="0" name=""/>
        <dsp:cNvSpPr/>
      </dsp:nvSpPr>
      <dsp:spPr>
        <a:xfrm>
          <a:off x="1232507" y="2861242"/>
          <a:ext cx="1060860" cy="88509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9AED5C-50DC-4AEB-A7D0-6B698A9EA60F}">
      <dsp:nvSpPr>
        <dsp:cNvPr id="0" name=""/>
        <dsp:cNvSpPr/>
      </dsp:nvSpPr>
      <dsp:spPr>
        <a:xfrm rot="10800000">
          <a:off x="1780323" y="3936637"/>
          <a:ext cx="5946183" cy="795328"/>
        </a:xfrm>
        <a:prstGeom prst="homePlate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568" tIns="106680" rIns="199136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k-SK" sz="2800" b="1" kern="1200" dirty="0" smtClean="0"/>
            <a:t>KK </a:t>
          </a:r>
          <a:r>
            <a:rPr lang="sk-SK" sz="2800" b="1" kern="1200" dirty="0" err="1" smtClean="0"/>
            <a:t>sanedog</a:t>
          </a:r>
          <a:endParaRPr lang="sk-SK" sz="2800" b="1" kern="1200" dirty="0" smtClean="0"/>
        </a:p>
      </dsp:txBody>
      <dsp:txXfrm rot="10800000">
        <a:off x="1979155" y="3936637"/>
        <a:ext cx="5747351" cy="795328"/>
      </dsp:txXfrm>
    </dsp:sp>
    <dsp:sp modelId="{4628BB3A-05D2-4193-B508-776AF69DE383}">
      <dsp:nvSpPr>
        <dsp:cNvPr id="0" name=""/>
        <dsp:cNvSpPr/>
      </dsp:nvSpPr>
      <dsp:spPr>
        <a:xfrm>
          <a:off x="1215122" y="3852319"/>
          <a:ext cx="1130400" cy="963963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E2FB62-0693-46F7-8D99-260072BB7079}">
      <dsp:nvSpPr>
        <dsp:cNvPr id="0" name=""/>
        <dsp:cNvSpPr/>
      </dsp:nvSpPr>
      <dsp:spPr>
        <a:xfrm rot="10800000">
          <a:off x="1758214" y="5164014"/>
          <a:ext cx="5946183" cy="542762"/>
        </a:xfrm>
        <a:prstGeom prst="homePlat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568" tIns="106680" rIns="199136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k-SK" sz="2800" b="1" kern="1200" dirty="0" smtClean="0"/>
            <a:t>Salón </a:t>
          </a:r>
          <a:r>
            <a:rPr lang="sk-SK" sz="2800" b="1" kern="1200" dirty="0" err="1" smtClean="0"/>
            <a:t>Kitty</a:t>
          </a:r>
          <a:r>
            <a:rPr lang="sk-SK" sz="2800" b="1" kern="1200" dirty="0" smtClean="0"/>
            <a:t>, Žilina</a:t>
          </a:r>
        </a:p>
      </dsp:txBody>
      <dsp:txXfrm rot="10800000">
        <a:off x="1893904" y="5164014"/>
        <a:ext cx="5810493" cy="542762"/>
      </dsp:txXfrm>
    </dsp:sp>
    <dsp:sp modelId="{11300095-29BE-4F9A-AA24-B64BF3042D2B}">
      <dsp:nvSpPr>
        <dsp:cNvPr id="0" name=""/>
        <dsp:cNvSpPr/>
      </dsp:nvSpPr>
      <dsp:spPr>
        <a:xfrm>
          <a:off x="1237231" y="4922268"/>
          <a:ext cx="1041964" cy="1026253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F3C14-7E98-45EF-9D13-7AB26626CE6E}" type="datetimeFigureOut">
              <a:rPr lang="sk-SK" smtClean="0"/>
              <a:t>7. 2. 2020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2"/>
          </p:nvPr>
        </p:nvSpPr>
        <p:spPr>
          <a:xfrm>
            <a:off x="0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3"/>
          </p:nvPr>
        </p:nvSpPr>
        <p:spPr>
          <a:xfrm>
            <a:off x="3815373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73E36-06FE-48A3-B94A-E2DC1108253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97362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BE74D65-F490-468D-A3F9-29B119A95077}" type="datetimeFigureOut">
              <a:rPr lang="sk-SK"/>
              <a:pPr>
                <a:defRPr/>
              </a:pPr>
              <a:t>7. 2. 2020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5013"/>
            <a:ext cx="4897437" cy="3675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k-SK" noProof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73577" y="4654828"/>
            <a:ext cx="5388610" cy="440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noProof="0" smtClean="0"/>
              <a:t>Kliknite sem a upravte štýly predlohy textu.</a:t>
            </a:r>
          </a:p>
          <a:p>
            <a:pPr lvl="1"/>
            <a:r>
              <a:rPr lang="sk-SK" noProof="0" smtClean="0"/>
              <a:t>Druhá úroveň</a:t>
            </a:r>
          </a:p>
          <a:p>
            <a:pPr lvl="2"/>
            <a:r>
              <a:rPr lang="sk-SK" noProof="0" smtClean="0"/>
              <a:t>Tretia úroveň</a:t>
            </a:r>
          </a:p>
          <a:p>
            <a:pPr lvl="3"/>
            <a:r>
              <a:rPr lang="sk-SK" noProof="0" smtClean="0"/>
              <a:t>Štvrtá úroveň</a:t>
            </a:r>
          </a:p>
          <a:p>
            <a:pPr lvl="4"/>
            <a:r>
              <a:rPr lang="sk-SK" noProof="0" smtClean="0"/>
              <a:t>Piata úroveň</a:t>
            </a:r>
            <a:endParaRPr lang="sk-SK" noProof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9307955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15373" y="9307955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1B02FB9-0E67-4E75-9C63-0F47B0E92EEE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245867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Zástupný symbol obrazu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k-SK" dirty="0" smtClean="0"/>
          </a:p>
        </p:txBody>
      </p:sp>
      <p:sp>
        <p:nvSpPr>
          <p:cNvPr id="15363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4E92C3-1ED3-41AB-B5F9-62671D2DED1E}" type="slidenum">
              <a:rPr lang="sk-SK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47123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Zástupný symbol obrazu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k-SK" dirty="0" smtClean="0"/>
          </a:p>
        </p:txBody>
      </p:sp>
      <p:sp>
        <p:nvSpPr>
          <p:cNvPr id="21507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5775FCA-FEF2-49D9-AF5E-22FC8FC7255B}" type="slidenum">
              <a:rPr lang="sk-SK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04469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14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36230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15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88247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20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82574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Zástupný symbol obrazu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k-SK" dirty="0" smtClean="0"/>
          </a:p>
        </p:txBody>
      </p:sp>
      <p:sp>
        <p:nvSpPr>
          <p:cNvPr id="41987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AB4EF7-2E0E-47F1-A61B-3F05940048C1}" type="slidenum">
              <a:rPr lang="sk-SK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17849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22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813221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23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30689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Zástupný symbol obrazu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k-SK" dirty="0" smtClean="0"/>
          </a:p>
        </p:txBody>
      </p:sp>
      <p:sp>
        <p:nvSpPr>
          <p:cNvPr id="23555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75509CB-8AD7-4547-B190-0D7D980847FB}" type="slidenum">
              <a:rPr lang="sk-SK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63650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Zástupný symbol obrazu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k-SK" dirty="0" smtClean="0"/>
          </a:p>
        </p:txBody>
      </p:sp>
      <p:sp>
        <p:nvSpPr>
          <p:cNvPr id="25603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7947BF9-D92D-41E1-82D5-9594636AA2A3}" type="slidenum">
              <a:rPr lang="sk-SK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697387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27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19799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49348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28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827622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Zástupný symbol obrazu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k-SK" dirty="0" smtClean="0"/>
          </a:p>
        </p:txBody>
      </p:sp>
      <p:sp>
        <p:nvSpPr>
          <p:cNvPr id="33795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80563D-7B42-4BC5-8BCF-434FA37DD0BA}" type="slidenum">
              <a:rPr lang="sk-SK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083388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35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929396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Zástupný symbol obrazu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k-SK" dirty="0" smtClean="0"/>
          </a:p>
        </p:txBody>
      </p:sp>
      <p:sp>
        <p:nvSpPr>
          <p:cNvPr id="29699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35BE86-31EA-4575-A9EA-FE45F20522F5}" type="slidenum">
              <a:rPr lang="sk-SK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656128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37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182019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38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628674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39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717291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40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783094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41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591902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 smtClean="0"/>
              <a:t>Džúnior</a:t>
            </a:r>
            <a:r>
              <a:rPr lang="sk-SK" dirty="0" smtClean="0"/>
              <a:t> </a:t>
            </a:r>
            <a:r>
              <a:rPr lang="sk-SK" dirty="0" err="1" smtClean="0"/>
              <a:t>ačívment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46221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Zástupný symbol obrazu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k-SK" dirty="0" smtClean="0"/>
          </a:p>
        </p:txBody>
      </p:sp>
      <p:sp>
        <p:nvSpPr>
          <p:cNvPr id="57347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AC5E03-B71B-44FF-BDF7-52501BAE1B8E}" type="slidenum">
              <a:rPr lang="sk-SK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237454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43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524196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44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237255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45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148587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Juropen </a:t>
            </a:r>
            <a:r>
              <a:rPr lang="sk-SK" dirty="0" err="1" smtClean="0"/>
              <a:t>qadril</a:t>
            </a:r>
            <a:r>
              <a:rPr lang="sk-SK" baseline="0" dirty="0" smtClean="0"/>
              <a:t> </a:t>
            </a:r>
            <a:r>
              <a:rPr lang="sk-SK" baseline="0" dirty="0" err="1" smtClean="0"/>
              <a:t>daens</a:t>
            </a:r>
            <a:r>
              <a:rPr lang="sk-SK" baseline="0" dirty="0" smtClean="0"/>
              <a:t> </a:t>
            </a:r>
            <a:r>
              <a:rPr lang="sk-SK" baseline="0" dirty="0" err="1" smtClean="0"/>
              <a:t>festivl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39779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47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996542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037848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10967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6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07937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7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18540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8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1552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Zástupný symbol obrazu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k-SK" dirty="0" smtClean="0"/>
          </a:p>
        </p:txBody>
      </p:sp>
      <p:sp>
        <p:nvSpPr>
          <p:cNvPr id="55299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54263D3-3E53-4545-917E-43405AC6A890}" type="slidenum">
              <a:rPr lang="sk-SK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88677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10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88762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11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64736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C6112-2AB7-4B65-B166-E6FC693413C4}" type="datetimeFigureOut">
              <a:rPr lang="sk-SK" smtClean="0"/>
              <a:pPr/>
              <a:t>7. 2. 2020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5737D-1825-44A9-8DE6-F99EECFFB9B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7008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0A81-FE14-4915-9BD5-179D3CD4C5CB}" type="datetimeFigureOut">
              <a:rPr lang="sk-SK" smtClean="0"/>
              <a:pPr/>
              <a:t>7. 2. 2020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865AB-01B9-4FE1-8363-315D6617235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28082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4815-1BD6-45F6-84F4-1250A7D24060}" type="datetimeFigureOut">
              <a:rPr lang="sk-SK" smtClean="0"/>
              <a:pPr/>
              <a:t>7. 2. 2020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7F71-57A8-49AE-B4EC-BA0143C6016A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79562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26E65-9F03-4616-8E9C-E918143AD79A}" type="datetimeFigureOut">
              <a:rPr lang="sk-SK" smtClean="0"/>
              <a:pPr/>
              <a:t>7. 2. 2020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3810-6CC9-4185-A805-6505E6FF721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61314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9D14-2F76-4F33-88AC-5D6F60A63C58}" type="datetimeFigureOut">
              <a:rPr lang="sk-SK" smtClean="0"/>
              <a:pPr/>
              <a:t>7. 2. 2020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97C0-0FC6-4CEF-8B78-C170F034753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97170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B2CAD-2C5B-4916-8D8E-6C9C9DA91BCB}" type="datetimeFigureOut">
              <a:rPr lang="sk-SK" smtClean="0"/>
              <a:pPr/>
              <a:t>7. 2. 2020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F6CD8-0070-4479-A82A-70A9328C23E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5051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0B082-7399-4334-B668-34EC4107F26C}" type="datetimeFigureOut">
              <a:rPr lang="sk-SK" smtClean="0"/>
              <a:pPr/>
              <a:t>7. 2. 2020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3A6E6-A746-4743-B571-E0F1F0ED45E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3587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4CF15-D8E7-4063-9C80-7639418BA7C7}" type="datetimeFigureOut">
              <a:rPr lang="sk-SK" smtClean="0"/>
              <a:pPr/>
              <a:t>7. 2. 2020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CC13-EDEA-41C1-A3F7-979F74BA709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4465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C95F-76CE-4D96-93A3-4066C40CD4F0}" type="datetimeFigureOut">
              <a:rPr lang="sk-SK" smtClean="0"/>
              <a:pPr/>
              <a:t>7. 2. 2020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F12B-18FD-49EF-AA27-EAFF6F35C976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54884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0C100-1E4E-4791-ABB4-40B33834A133}" type="datetimeFigureOut">
              <a:rPr lang="sk-SK" smtClean="0"/>
              <a:pPr/>
              <a:t>7. 2. 2020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3820-4598-447D-B603-EA566776717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53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D578-179B-4632-8224-85A71A477371}" type="datetimeFigureOut">
              <a:rPr lang="sk-SK" smtClean="0"/>
              <a:pPr/>
              <a:t>7. 2. 2020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DCBC7-ECDE-4EDE-B8CF-CB69DA3768D7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369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7D2FF"/>
            </a:gs>
            <a:gs pos="78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72069-7166-43EB-B4F0-B82804A69A80}" type="datetimeFigureOut">
              <a:rPr lang="sk-SK" smtClean="0"/>
              <a:pPr/>
              <a:t>7. 2. 2020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01692-F731-4A50-9E43-89FA9EFFD6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02309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1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8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http://www.vejnar.com/zvirata/ovce.jpg" TargetMode="Externa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http://www.slovakia.travel/data/Resources/Upload/Images_watermark/Produkty/vyhladZplte_jpg.jpg" TargetMode="External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96.png"/><Relationship Id="rId4" Type="http://schemas.openxmlformats.org/officeDocument/2006/relationships/hyperlink" Target="http://www.spospredza.edu.sk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odnadpis 2"/>
          <p:cNvSpPr>
            <a:spLocks noGrp="1"/>
          </p:cNvSpPr>
          <p:nvPr>
            <p:ph type="subTitle" idx="1"/>
          </p:nvPr>
        </p:nvSpPr>
        <p:spPr>
          <a:xfrm>
            <a:off x="755576" y="1772816"/>
            <a:ext cx="8388424" cy="1200150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pPr marR="0" algn="r"/>
            <a:r>
              <a:rPr lang="sk-SK" b="1" dirty="0" smtClean="0">
                <a:solidFill>
                  <a:schemeClr val="tx1"/>
                </a:solidFill>
                <a:latin typeface="Arial Narrow CE" pitchFamily="34" charset="-18"/>
                <a:cs typeface="Arial Narrow CE" pitchFamily="34" charset="-18"/>
              </a:rPr>
              <a:t>Predmestská 82         </a:t>
            </a:r>
            <a:endParaRPr lang="sk-SK" b="1" dirty="0">
              <a:solidFill>
                <a:schemeClr val="tx1"/>
              </a:solidFill>
              <a:latin typeface="Arial Narrow CE" pitchFamily="34" charset="-18"/>
              <a:cs typeface="Arial Narrow CE" pitchFamily="34" charset="-18"/>
            </a:endParaRPr>
          </a:p>
          <a:p>
            <a:pPr marR="0" algn="r"/>
            <a:r>
              <a:rPr lang="sk-SK" b="1" dirty="0" smtClean="0">
                <a:solidFill>
                  <a:schemeClr val="tx1"/>
                </a:solidFill>
                <a:latin typeface="Arial Narrow CE" pitchFamily="34" charset="-18"/>
                <a:cs typeface="Arial Narrow CE" pitchFamily="34" charset="-18"/>
              </a:rPr>
              <a:t>Žilina   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2924944"/>
            <a:ext cx="2991433" cy="2130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ĺžnik 3"/>
          <p:cNvSpPr/>
          <p:nvPr/>
        </p:nvSpPr>
        <p:spPr>
          <a:xfrm>
            <a:off x="251520" y="88350"/>
            <a:ext cx="8459767" cy="1323439"/>
          </a:xfrm>
          <a:prstGeom prst="rect">
            <a:avLst/>
          </a:prstGeom>
          <a:noFill/>
          <a:scene3d>
            <a:camera prst="orthographicFront"/>
            <a:lightRig rig="brightRoom" dir="t"/>
          </a:scene3d>
          <a:sp3d>
            <a:bevelT/>
          </a:sp3d>
        </p:spPr>
        <p:txBody>
          <a:bodyPr wrap="square" lIns="91440" tIns="45720" rIns="91440" bIns="45720">
            <a:spAutoFit/>
            <a:sp3d extrusionH="57150" contourW="6350" prstMaterial="plastic">
              <a:bevelT w="20320" h="20320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sk-SK" sz="4000" b="1" cap="all" dirty="0" smtClean="0">
                <a:ln/>
                <a:solidFill>
                  <a:srgbClr val="0066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Narrow CE" pitchFamily="34" charset="-18"/>
                <a:cs typeface="Arial Narrow CE" pitchFamily="34" charset="-18"/>
              </a:rPr>
              <a:t>SOŠ</a:t>
            </a:r>
            <a:r>
              <a:rPr lang="sk-SK" sz="4000" b="1" cap="all" spc="0" dirty="0" smtClean="0">
                <a:ln/>
                <a:solidFill>
                  <a:srgbClr val="0066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Narrow CE" pitchFamily="34" charset="-18"/>
                <a:cs typeface="Arial Narrow CE" pitchFamily="34" charset="-18"/>
              </a:rPr>
              <a:t> poľnohospodárstva</a:t>
            </a:r>
          </a:p>
          <a:p>
            <a:pPr algn="ctr"/>
            <a:r>
              <a:rPr lang="sk-SK" sz="4000" b="1" cap="all" spc="0" dirty="0" smtClean="0">
                <a:ln/>
                <a:solidFill>
                  <a:srgbClr val="0066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Narrow CE" pitchFamily="34" charset="-18"/>
                <a:cs typeface="Arial Narrow CE" pitchFamily="34" charset="-18"/>
              </a:rPr>
              <a:t> a služieb na vidieku</a:t>
            </a:r>
            <a:endParaRPr lang="sk-SK" sz="4000" b="1" cap="all" spc="0" dirty="0">
              <a:ln/>
              <a:solidFill>
                <a:srgbClr val="0066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 Narrow CE" pitchFamily="34" charset="-18"/>
              <a:cs typeface="Arial Narrow CE" pitchFamily="34" charset="-18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28755"/>
            <a:ext cx="3760882" cy="2529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lo Rida - Whist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860365" y="6545766"/>
            <a:ext cx="283634" cy="3048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7" y="3717032"/>
            <a:ext cx="3707903" cy="32449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4257544" cy="2707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284">
        <p:split orient="vert"/>
      </p:transition>
    </mc:Choice>
    <mc:Fallback xmlns="">
      <p:transition spd="slow" advClick="0" advTm="728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3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755" numSld="55">
                <p:cTn id="49" repeatCount="10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38" grpId="0" build="p" animBg="1"/>
      <p:bldP spid="4" grpId="0"/>
    </p:bldLst>
  </p:timing>
  <p:extLst mod="1">
    <p:ext uri="{E180D4A7-C9FB-4DFB-919C-405C955672EB}">
      <p14:showEvtLst xmlns:p14="http://schemas.microsoft.com/office/powerpoint/2010/main">
        <p14:playEvt time="33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0880" y="341784"/>
            <a:ext cx="8229600" cy="1143000"/>
          </a:xfrm>
        </p:spPr>
        <p:txBody>
          <a:bodyPr>
            <a:noAutofit/>
          </a:bodyPr>
          <a:lstStyle/>
          <a:p>
            <a:r>
              <a:rPr lang="sk-SK" sz="4000" b="1" dirty="0" smtClean="0">
                <a:solidFill>
                  <a:srgbClr val="006600"/>
                </a:solidFill>
                <a:latin typeface="Arial Narrow CE" panose="020B0506020202030204" pitchFamily="34" charset="-18"/>
                <a:cs typeface="Arial Narrow CE" panose="020B0506020202030204" pitchFamily="34" charset="-18"/>
              </a:rPr>
              <a:t>ODBORNÁ UČEBŇA ADMINISTRATÍVY </a:t>
            </a:r>
            <a:br>
              <a:rPr lang="sk-SK" sz="4000" b="1" dirty="0" smtClean="0">
                <a:solidFill>
                  <a:srgbClr val="006600"/>
                </a:solidFill>
                <a:latin typeface="Arial Narrow CE" panose="020B0506020202030204" pitchFamily="34" charset="-18"/>
                <a:cs typeface="Arial Narrow CE" panose="020B0506020202030204" pitchFamily="34" charset="-18"/>
              </a:rPr>
            </a:br>
            <a:r>
              <a:rPr lang="sk-SK" sz="4000" b="1" dirty="0" smtClean="0">
                <a:solidFill>
                  <a:srgbClr val="006600"/>
                </a:solidFill>
                <a:latin typeface="Arial Narrow CE" panose="020B0506020202030204" pitchFamily="34" charset="-18"/>
                <a:cs typeface="Arial Narrow CE" panose="020B0506020202030204" pitchFamily="34" charset="-18"/>
              </a:rPr>
              <a:t>A KOREŠPONDENCIE</a:t>
            </a:r>
            <a:endParaRPr lang="sk-SK" sz="4000" b="1" dirty="0">
              <a:solidFill>
                <a:srgbClr val="006600"/>
              </a:solidFill>
              <a:latin typeface="Arial Narrow CE" panose="020B0506020202030204" pitchFamily="34" charset="-18"/>
              <a:cs typeface="Arial Narrow CE" panose="020B0506020202030204" pitchFamily="34" charset="-1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253" y="1700808"/>
            <a:ext cx="7792854" cy="4979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619559"/>
      </p:ext>
    </p:extLst>
  </p:cSld>
  <p:clrMapOvr>
    <a:masterClrMapping/>
  </p:clrMapOvr>
  <p:transition spd="slow" advTm="489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 smtClean="0">
                <a:solidFill>
                  <a:srgbClr val="006600"/>
                </a:solidFill>
                <a:latin typeface="Arial Narrow CE" panose="020B0506020202030204" pitchFamily="34" charset="-18"/>
                <a:cs typeface="Arial Narrow CE" panose="020B0506020202030204" pitchFamily="34" charset="-18"/>
              </a:rPr>
              <a:t>ODBORNÁ UČEBŇA ODBORNEJ PRAXE A VIDIECKEJ TURISTIKY </a:t>
            </a:r>
            <a:endParaRPr lang="sk-SK" sz="3600" b="1" dirty="0">
              <a:solidFill>
                <a:srgbClr val="006600"/>
              </a:solidFill>
              <a:latin typeface="Arial Narrow CE" panose="020B0506020202030204" pitchFamily="34" charset="-18"/>
              <a:cs typeface="Arial Narrow CE" panose="020B0506020202030204" pitchFamily="34" charset="-18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7920880" cy="507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55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4732">
        <p14:switch dir="r"/>
      </p:transition>
    </mc:Choice>
    <mc:Fallback xmlns="">
      <p:transition spd="slow" advTm="47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 smtClean="0">
                <a:solidFill>
                  <a:srgbClr val="006600"/>
                </a:solidFill>
                <a:latin typeface="Arial Narrow CE" panose="020B0506020202030204" pitchFamily="34" charset="-18"/>
                <a:cs typeface="Arial Narrow CE" panose="020B0506020202030204" pitchFamily="34" charset="-18"/>
              </a:rPr>
              <a:t>ODBORNÁ UČEBŇA </a:t>
            </a:r>
            <a:br>
              <a:rPr lang="cs-CZ" sz="3600" b="1" dirty="0" smtClean="0">
                <a:solidFill>
                  <a:srgbClr val="006600"/>
                </a:solidFill>
                <a:latin typeface="Arial Narrow CE" panose="020B0506020202030204" pitchFamily="34" charset="-18"/>
                <a:cs typeface="Arial Narrow CE" panose="020B0506020202030204" pitchFamily="34" charset="-18"/>
              </a:rPr>
            </a:br>
            <a:r>
              <a:rPr lang="cs-CZ" sz="3600" b="1" dirty="0" smtClean="0">
                <a:solidFill>
                  <a:srgbClr val="006600"/>
                </a:solidFill>
                <a:latin typeface="Arial Narrow CE" panose="020B0506020202030204" pitchFamily="34" charset="-18"/>
                <a:cs typeface="Arial Narrow CE" panose="020B0506020202030204" pitchFamily="34" charset="-18"/>
              </a:rPr>
              <a:t>POTRAVINÁRSKEJ TECHNOLÓGIE </a:t>
            </a:r>
            <a:endParaRPr lang="sk-SK" sz="3600" b="1" dirty="0">
              <a:solidFill>
                <a:srgbClr val="006600"/>
              </a:solidFill>
              <a:latin typeface="Arial Narrow CE" panose="020B0506020202030204" pitchFamily="34" charset="-18"/>
              <a:cs typeface="Arial Narrow CE" panose="020B0506020202030204" pitchFamily="34" charset="-18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772816"/>
            <a:ext cx="6552728" cy="43568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70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7"/>
    </mc:Choice>
    <mc:Fallback xmlns="">
      <p:transition spd="slow" advTm="7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b="1" cap="all" dirty="0" smtClean="0">
                <a:solidFill>
                  <a:srgbClr val="006600"/>
                </a:solidFill>
                <a:latin typeface="Arial Narrow CE" pitchFamily="34" charset="-18"/>
                <a:cs typeface="Arial Narrow CE" pitchFamily="34" charset="-18"/>
              </a:rPr>
              <a:t>Charakteristika ŠTÚDIA</a:t>
            </a:r>
            <a:endParaRPr lang="sk-SK" b="1" cap="all" dirty="0">
              <a:solidFill>
                <a:srgbClr val="006600"/>
              </a:solidFill>
              <a:latin typeface="Arial Narrow CE" pitchFamily="34" charset="-18"/>
              <a:cs typeface="Arial Narrow CE" pitchFamily="34" charset="-18"/>
            </a:endParaRP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708720" y="1387929"/>
            <a:ext cx="8435280" cy="3556992"/>
          </a:xfrm>
        </p:spPr>
        <p:txBody>
          <a:bodyPr>
            <a:normAutofit/>
          </a:bodyPr>
          <a:lstStyle/>
          <a:p>
            <a:r>
              <a:rPr lang="sk-SK" sz="3600" dirty="0" smtClean="0">
                <a:latin typeface="Arial Narrow CE" pitchFamily="34" charset="-18"/>
                <a:cs typeface="Arial Narrow CE" pitchFamily="34" charset="-18"/>
              </a:rPr>
              <a:t>poskytuje úplné stredné odborné vzdelanie </a:t>
            </a:r>
          </a:p>
          <a:p>
            <a:r>
              <a:rPr lang="sk-SK" sz="3600" dirty="0" smtClean="0">
                <a:latin typeface="Arial Narrow CE" pitchFamily="34" charset="-18"/>
                <a:cs typeface="Arial Narrow CE" pitchFamily="34" charset="-18"/>
              </a:rPr>
              <a:t>je ukončené maturitnou </a:t>
            </a:r>
            <a:r>
              <a:rPr lang="sk-SK" sz="3600" dirty="0">
                <a:latin typeface="Arial Narrow CE" pitchFamily="34" charset="-18"/>
                <a:cs typeface="Arial Narrow CE" pitchFamily="34" charset="-18"/>
              </a:rPr>
              <a:t>skúškou</a:t>
            </a:r>
          </a:p>
          <a:p>
            <a:endParaRPr lang="sk-SK" dirty="0" smtClean="0"/>
          </a:p>
        </p:txBody>
      </p:sp>
      <p:pic>
        <p:nvPicPr>
          <p:cNvPr id="5122" name="Picture 2" descr="G:\Škola_propagácia\Foto_školské\Foto_výber_škola\IMG_0823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8" y="3363140"/>
            <a:ext cx="6871260" cy="2709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884">
        <p:blinds dir="vert"/>
      </p:transition>
    </mc:Choice>
    <mc:Fallback xmlns="">
      <p:transition spd="slow" advTm="988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-252536" y="116632"/>
            <a:ext cx="9577064" cy="634082"/>
          </a:xfrm>
        </p:spPr>
        <p:txBody>
          <a:bodyPr>
            <a:noAutofit/>
          </a:bodyPr>
          <a:lstStyle/>
          <a:p>
            <a:pPr algn="ctr"/>
            <a:r>
              <a:rPr lang="sk-SK" sz="3600" b="1" dirty="0" smtClean="0">
                <a:solidFill>
                  <a:srgbClr val="006600"/>
                </a:solidFill>
              </a:rPr>
              <a:t>ŠTUDIJNÉ ODBORY </a:t>
            </a:r>
            <a:r>
              <a:rPr lang="sk-SK" sz="3600" b="1" dirty="0">
                <a:solidFill>
                  <a:srgbClr val="006600"/>
                </a:solidFill>
              </a:rPr>
              <a:t>-</a:t>
            </a:r>
            <a:r>
              <a:rPr lang="sk-SK" sz="3600" b="1" dirty="0" smtClean="0">
                <a:solidFill>
                  <a:srgbClr val="006600"/>
                </a:solidFill>
              </a:rPr>
              <a:t> šk. rok 2020/21</a:t>
            </a:r>
            <a:endParaRPr lang="sk-SK" sz="3600" b="1" dirty="0">
              <a:solidFill>
                <a:srgbClr val="006600"/>
              </a:solidFill>
            </a:endParaRPr>
          </a:p>
        </p:txBody>
      </p:sp>
      <p:graphicFrame>
        <p:nvGraphicFramePr>
          <p:cNvPr id="4" name="Zástupný symbol obsah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5487552"/>
              </p:ext>
            </p:extLst>
          </p:nvPr>
        </p:nvGraphicFramePr>
        <p:xfrm>
          <a:off x="395536" y="692696"/>
          <a:ext cx="8497014" cy="6165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0405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3334">
        <p14:prism/>
      </p:transition>
    </mc:Choice>
    <mc:Fallback xmlns="">
      <p:transition spd="slow" advTm="233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EEAFC1-BD63-4422-B2DD-8B5C6700B9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0FEEAFC1-BD63-4422-B2DD-8B5C6700B9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0FEEAFC1-BD63-4422-B2DD-8B5C6700B9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graphicEl>
                                              <a:dgm id="{0FEEAFC1-BD63-4422-B2DD-8B5C6700B9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D42BC3-38FD-45D5-A4CB-59D637AEF9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A5D42BC3-38FD-45D5-A4CB-59D637AEF9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A5D42BC3-38FD-45D5-A4CB-59D637AEF9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A5D42BC3-38FD-45D5-A4CB-59D637AEF9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3E03F6-9674-49C7-990F-A466F58A33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EE3E03F6-9674-49C7-990F-A466F58A33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EE3E03F6-9674-49C7-990F-A466F58A33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EE3E03F6-9674-49C7-990F-A466F58A33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534228-D1A6-4350-A68B-BB5D010D90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61534228-D1A6-4350-A68B-BB5D010D90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61534228-D1A6-4350-A68B-BB5D010D90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61534228-D1A6-4350-A68B-BB5D010D90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96FA16-9D07-4190-838C-232C8AFACE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EA96FA16-9D07-4190-838C-232C8AFACE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EA96FA16-9D07-4190-838C-232C8AFACE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EA96FA16-9D07-4190-838C-232C8AFACE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EE1175-50B3-4957-BC84-82E915716B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13EE1175-50B3-4957-BC84-82E915716B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13EE1175-50B3-4957-BC84-82E915716B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13EE1175-50B3-4957-BC84-82E915716B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764AB9-4FA5-41F4-AD36-4005764C1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27764AB9-4FA5-41F4-AD36-4005764C1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27764AB9-4FA5-41F4-AD36-4005764C1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graphicEl>
                                              <a:dgm id="{27764AB9-4FA5-41F4-AD36-4005764C1B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FB75E72-79C0-480A-94F6-7825712E3A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2FB75E72-79C0-480A-94F6-7825712E3A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2FB75E72-79C0-480A-94F6-7825712E3A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2FB75E72-79C0-480A-94F6-7825712E3A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1E4CA7-4C85-4523-805F-0160A222A3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D41E4CA7-4C85-4523-805F-0160A222A3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D41E4CA7-4C85-4523-805F-0160A222A3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D41E4CA7-4C85-4523-805F-0160A222A3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AC0A895-24ED-4C61-B778-8693FF315C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FAC0A895-24ED-4C61-B778-8693FF315C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FAC0A895-24ED-4C61-B778-8693FF315C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FAC0A895-24ED-4C61-B778-8693FF315C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006600"/>
                </a:solidFill>
              </a:rPr>
              <a:t>Podmienky prijatia na našu školu</a:t>
            </a:r>
            <a:endParaRPr lang="sk-SK" b="1" dirty="0">
              <a:solidFill>
                <a:srgbClr val="0066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340768"/>
            <a:ext cx="8435280" cy="5184576"/>
          </a:xfrm>
        </p:spPr>
        <p:txBody>
          <a:bodyPr>
            <a:normAutofit fontScale="92500" lnSpcReduction="10000"/>
          </a:bodyPr>
          <a:lstStyle/>
          <a:p>
            <a:r>
              <a:rPr lang="sk-SK" u="sng" dirty="0" smtClean="0"/>
              <a:t>Bez prijímacej skúšky:</a:t>
            </a:r>
          </a:p>
          <a:p>
            <a:pPr marL="360000" lvl="1" indent="0">
              <a:buNone/>
            </a:pPr>
            <a:r>
              <a:rPr lang="sk-SK" dirty="0" smtClean="0"/>
              <a:t>žiak, ktorý dosiahol v každom predmete samostatne najmenej 90 %  pri celoslovenskom testovaní žiakov </a:t>
            </a:r>
            <a:br>
              <a:rPr lang="sk-SK" dirty="0" smtClean="0"/>
            </a:br>
            <a:r>
              <a:rPr lang="sk-SK" dirty="0" smtClean="0"/>
              <a:t>9. ročníka</a:t>
            </a:r>
          </a:p>
          <a:p>
            <a:pPr marL="360000" lvl="1" indent="0">
              <a:buNone/>
            </a:pPr>
            <a:endParaRPr lang="sk-SK" dirty="0" smtClean="0"/>
          </a:p>
          <a:p>
            <a:pPr lvl="1"/>
            <a:endParaRPr lang="sk-SK" sz="11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sk-SK" sz="3200" u="sng" dirty="0"/>
              <a:t>Ostatní žiaci sú povinní robiť prijímacie skúšky: </a:t>
            </a:r>
          </a:p>
          <a:p>
            <a:pPr marL="360000" lvl="1" indent="0">
              <a:spcBef>
                <a:spcPts val="600"/>
              </a:spcBef>
              <a:buNone/>
            </a:pPr>
            <a:r>
              <a:rPr lang="sk-SK" dirty="0" smtClean="0"/>
              <a:t>z predmetov </a:t>
            </a:r>
            <a:r>
              <a:rPr lang="sk-SK" sz="3500" b="1" dirty="0" smtClean="0">
                <a:solidFill>
                  <a:srgbClr val="FF0000"/>
                </a:solidFill>
              </a:rPr>
              <a:t>SJL a BIO </a:t>
            </a:r>
            <a:r>
              <a:rPr lang="sk-SK" dirty="0" smtClean="0"/>
              <a:t>-  v rozsahu učiva ZŠ</a:t>
            </a:r>
          </a:p>
          <a:p>
            <a:pPr marL="457200" lvl="1" indent="0">
              <a:buNone/>
            </a:pPr>
            <a:endParaRPr lang="sk-SK" sz="1400" dirty="0" smtClean="0"/>
          </a:p>
          <a:p>
            <a:pPr marL="360000" lvl="1" indent="0">
              <a:buNone/>
            </a:pPr>
            <a:r>
              <a:rPr lang="sk-SK" dirty="0" smtClean="0"/>
              <a:t>Odbor </a:t>
            </a:r>
            <a:r>
              <a:rPr lang="sk-SK" b="1" u="sng" dirty="0" smtClean="0"/>
              <a:t>Manažment regionálneho cestovného ruchu </a:t>
            </a:r>
            <a:r>
              <a:rPr lang="sk-SK" u="sng" dirty="0" smtClean="0"/>
              <a:t>a </a:t>
            </a:r>
          </a:p>
          <a:p>
            <a:pPr marL="360000" lvl="1" indent="0">
              <a:buNone/>
            </a:pPr>
            <a:r>
              <a:rPr lang="sk-SK" sz="3500" b="1" dirty="0" smtClean="0">
                <a:solidFill>
                  <a:srgbClr val="FF0000"/>
                </a:solidFill>
              </a:rPr>
              <a:t>                     SJL</a:t>
            </a:r>
            <a:r>
              <a:rPr lang="sk-SK" dirty="0" smtClean="0"/>
              <a:t> a</a:t>
            </a:r>
            <a:r>
              <a:rPr lang="sk-SK" sz="3500" b="1" dirty="0" smtClean="0">
                <a:solidFill>
                  <a:srgbClr val="FF0000"/>
                </a:solidFill>
              </a:rPr>
              <a:t> MATEMATIKA </a:t>
            </a:r>
            <a:r>
              <a:rPr lang="sk-SK" dirty="0"/>
              <a:t>-  v rozsahu učiva ZŠ</a:t>
            </a:r>
          </a:p>
          <a:p>
            <a:pPr marL="360000" lvl="1" indent="0">
              <a:buNone/>
            </a:pPr>
            <a:endParaRPr lang="sk-SK" sz="1100" b="1" dirty="0" smtClean="0">
              <a:solidFill>
                <a:srgbClr val="FF0000"/>
              </a:solidFill>
            </a:endParaRPr>
          </a:p>
          <a:p>
            <a:pPr marL="360000" lvl="1" indent="0">
              <a:buNone/>
            </a:pPr>
            <a:r>
              <a:rPr lang="sk-SK" dirty="0" smtClean="0"/>
              <a:t>Odbor </a:t>
            </a:r>
            <a:r>
              <a:rPr lang="sk-SK" b="1" u="sng" dirty="0"/>
              <a:t>Potravinárstvo</a:t>
            </a:r>
            <a:r>
              <a:rPr lang="sk-SK" sz="3500" b="1" dirty="0" smtClean="0">
                <a:solidFill>
                  <a:srgbClr val="FF0000"/>
                </a:solidFill>
              </a:rPr>
              <a:t> </a:t>
            </a:r>
            <a:r>
              <a:rPr lang="sk-SK" sz="2200" dirty="0" smtClean="0"/>
              <a:t>–</a:t>
            </a:r>
            <a:r>
              <a:rPr lang="sk-SK" sz="2200" b="1" dirty="0" smtClean="0"/>
              <a:t> </a:t>
            </a:r>
            <a:r>
              <a:rPr lang="sk-SK" sz="3500" b="1" dirty="0" smtClean="0">
                <a:solidFill>
                  <a:srgbClr val="FF0000"/>
                </a:solidFill>
              </a:rPr>
              <a:t>SJL </a:t>
            </a:r>
            <a:r>
              <a:rPr lang="sk-SK" dirty="0"/>
              <a:t>a</a:t>
            </a:r>
            <a:r>
              <a:rPr lang="sk-SK" sz="3500" b="1" dirty="0" smtClean="0">
                <a:solidFill>
                  <a:srgbClr val="FF0000"/>
                </a:solidFill>
              </a:rPr>
              <a:t> Chémia </a:t>
            </a:r>
            <a:r>
              <a:rPr lang="sk-SK" dirty="0"/>
              <a:t>v rozsahu učiva ZŠ</a:t>
            </a:r>
            <a:endParaRPr lang="sk-SK" b="1" dirty="0" smtClean="0">
              <a:solidFill>
                <a:srgbClr val="FF0000"/>
              </a:solidFill>
            </a:endParaRPr>
          </a:p>
          <a:p>
            <a:endParaRPr lang="sk-S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4081301"/>
      </p:ext>
    </p:extLst>
  </p:cSld>
  <p:clrMapOvr>
    <a:masterClrMapping/>
  </p:clrMapOvr>
  <p:transition spd="slow" advTm="2108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bldLvl="4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11055" y="27582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k-SK" sz="1800" dirty="0" smtClean="0"/>
          </a:p>
          <a:p>
            <a:pPr marL="0" indent="0" algn="ctr">
              <a:buNone/>
            </a:pPr>
            <a:r>
              <a:rPr lang="sk-SK" sz="4000" dirty="0" smtClean="0"/>
              <a:t>Odbor </a:t>
            </a:r>
            <a:r>
              <a:rPr lang="sk-SK" sz="4000" b="1" u="sng" dirty="0" smtClean="0"/>
              <a:t>POTRAVINÁRSTVO</a:t>
            </a:r>
            <a:r>
              <a:rPr lang="sk-SK" sz="4000" dirty="0" smtClean="0"/>
              <a:t>:</a:t>
            </a:r>
          </a:p>
          <a:p>
            <a:pPr marL="0" indent="0" algn="ctr">
              <a:buNone/>
            </a:pPr>
            <a:r>
              <a:rPr lang="sk-SK" sz="4000" dirty="0"/>
              <a:t>Zameranie: spracúvanie mlieka</a:t>
            </a:r>
          </a:p>
          <a:p>
            <a:pPr marL="0" indent="0" algn="ctr">
              <a:buNone/>
            </a:pPr>
            <a:endParaRPr lang="sk-SK" sz="4000" dirty="0" smtClean="0"/>
          </a:p>
          <a:p>
            <a:pPr marL="0" indent="0" algn="ctr">
              <a:buNone/>
            </a:pPr>
            <a:endParaRPr lang="sk-SK" sz="4000" dirty="0"/>
          </a:p>
        </p:txBody>
      </p:sp>
      <p:pic>
        <p:nvPicPr>
          <p:cNvPr id="1026" name="Picture 2" descr="VÃ½sledok vyhÄ¾adÃ¡vania obrÃ¡zkov pre dopyt kvalita potravÃ­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6812" y="2060848"/>
            <a:ext cx="4178086" cy="204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3625">
            <a:off x="386291" y="3932569"/>
            <a:ext cx="3659177" cy="2439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98879">
            <a:off x="4878233" y="3854786"/>
            <a:ext cx="3653301" cy="2553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681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1"/>
    </mc:Choice>
    <mc:Fallback xmlns="">
      <p:transition spd="slow" advTm="1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/>
              <a:t>Profilové </a:t>
            </a:r>
            <a:r>
              <a:rPr lang="sk-SK" b="1" dirty="0" smtClean="0"/>
              <a:t>predmety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sk-SK" sz="1600" dirty="0"/>
          </a:p>
          <a:p>
            <a:pPr lvl="0"/>
            <a:r>
              <a:rPr lang="sk-SK" sz="2400" dirty="0"/>
              <a:t>1 cudzí jazyk (ANJ, NEJ)</a:t>
            </a:r>
          </a:p>
          <a:p>
            <a:pPr lvl="0"/>
            <a:r>
              <a:rPr lang="sk-SK" sz="2400" dirty="0"/>
              <a:t>biológia a mikrobiológia</a:t>
            </a:r>
          </a:p>
          <a:p>
            <a:pPr lvl="0"/>
            <a:r>
              <a:rPr lang="sk-SK" sz="2400" dirty="0"/>
              <a:t>chémia</a:t>
            </a:r>
          </a:p>
          <a:p>
            <a:pPr lvl="0"/>
            <a:r>
              <a:rPr lang="sk-SK" sz="2400" dirty="0"/>
              <a:t>aplikovaná informatika</a:t>
            </a:r>
          </a:p>
          <a:p>
            <a:pPr lvl="0"/>
            <a:r>
              <a:rPr lang="sk-SK" sz="2400" dirty="0"/>
              <a:t>technológia potravín</a:t>
            </a:r>
          </a:p>
          <a:p>
            <a:pPr lvl="0"/>
            <a:r>
              <a:rPr lang="sk-SK" sz="2400" dirty="0"/>
              <a:t>ekonomika </a:t>
            </a:r>
          </a:p>
          <a:p>
            <a:pPr lvl="0"/>
            <a:r>
              <a:rPr lang="sk-SK" sz="2400" dirty="0"/>
              <a:t>účtovníctvo</a:t>
            </a:r>
          </a:p>
          <a:p>
            <a:r>
              <a:rPr lang="sk-SK" sz="2400" dirty="0" smtClean="0"/>
              <a:t>administratíva </a:t>
            </a:r>
            <a:r>
              <a:rPr lang="sk-SK" sz="2400" dirty="0"/>
              <a:t>a korešpondencia</a:t>
            </a:r>
          </a:p>
          <a:p>
            <a:endParaRPr lang="sk-SK" sz="1600" dirty="0"/>
          </a:p>
          <a:p>
            <a:pPr marL="0" indent="0">
              <a:buNone/>
            </a:pPr>
            <a:endParaRPr lang="sk-SK" sz="1600" dirty="0"/>
          </a:p>
        </p:txBody>
      </p:sp>
      <p:sp>
        <p:nvSpPr>
          <p:cNvPr id="7" name="Zástupný objekt pre obsah 6"/>
          <p:cNvSpPr>
            <a:spLocks noGrp="1"/>
          </p:cNvSpPr>
          <p:nvPr>
            <p:ph sz="half" idx="2"/>
          </p:nvPr>
        </p:nvSpPr>
        <p:spPr>
          <a:xfrm>
            <a:off x="4648200" y="1916832"/>
            <a:ext cx="4038600" cy="4525963"/>
          </a:xfrm>
        </p:spPr>
        <p:txBody>
          <a:bodyPr>
            <a:normAutofit/>
          </a:bodyPr>
          <a:lstStyle/>
          <a:p>
            <a:pPr lvl="0"/>
            <a:r>
              <a:rPr lang="sk-SK" sz="2400" dirty="0" smtClean="0"/>
              <a:t>laboratórna </a:t>
            </a:r>
            <a:r>
              <a:rPr lang="sk-SK" sz="2400" dirty="0"/>
              <a:t>technika</a:t>
            </a:r>
          </a:p>
          <a:p>
            <a:pPr lvl="0"/>
            <a:r>
              <a:rPr lang="sk-SK" sz="2400" dirty="0"/>
              <a:t>hygiena </a:t>
            </a:r>
            <a:r>
              <a:rPr lang="sk-SK" sz="2400" dirty="0" smtClean="0"/>
              <a:t>potravín</a:t>
            </a:r>
          </a:p>
          <a:p>
            <a:pPr lvl="0"/>
            <a:r>
              <a:rPr lang="sk-SK" sz="2400" dirty="0" smtClean="0"/>
              <a:t>ochrana </a:t>
            </a:r>
            <a:r>
              <a:rPr lang="sk-SK" sz="2400" dirty="0"/>
              <a:t>biodiverzity</a:t>
            </a:r>
          </a:p>
          <a:p>
            <a:pPr lvl="0"/>
            <a:r>
              <a:rPr lang="sk-SK" sz="2400" dirty="0"/>
              <a:t>viac ako peniaze</a:t>
            </a:r>
          </a:p>
          <a:p>
            <a:pPr lvl="0"/>
            <a:r>
              <a:rPr lang="sk-SK" sz="2400" dirty="0"/>
              <a:t>tovaroznalectvo</a:t>
            </a:r>
          </a:p>
          <a:p>
            <a:pPr lvl="0"/>
            <a:r>
              <a:rPr lang="sk-SK" sz="2400" dirty="0"/>
              <a:t>zdravý spôsob života</a:t>
            </a:r>
          </a:p>
          <a:p>
            <a:pPr lvl="0"/>
            <a:r>
              <a:rPr lang="sk-SK" sz="2400" dirty="0"/>
              <a:t>automatizácia</a:t>
            </a:r>
          </a:p>
          <a:p>
            <a:pPr lvl="0"/>
            <a:r>
              <a:rPr lang="sk-SK" sz="2400" dirty="0"/>
              <a:t>analýza potravín</a:t>
            </a:r>
          </a:p>
          <a:p>
            <a:pPr lvl="0"/>
            <a:r>
              <a:rPr lang="sk-SK" sz="2400" dirty="0"/>
              <a:t>odborná prax</a:t>
            </a:r>
          </a:p>
          <a:p>
            <a:endParaRPr lang="sk-S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950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2"/>
    </mc:Choice>
    <mc:Fallback xmlns="">
      <p:transition spd="slow" advTm="9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  <p:bldP spid="7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56919" y="31623"/>
            <a:ext cx="8229600" cy="1143000"/>
          </a:xfrm>
        </p:spPr>
        <p:txBody>
          <a:bodyPr>
            <a:normAutofit/>
          </a:bodyPr>
          <a:lstStyle/>
          <a:p>
            <a:r>
              <a:rPr lang="sk-SK" b="1" dirty="0"/>
              <a:t>Možnosti uplatnenia </a:t>
            </a:r>
            <a:r>
              <a:rPr lang="sk-SK" b="1" dirty="0" smtClean="0"/>
              <a:t>absolventov</a:t>
            </a:r>
            <a:endParaRPr lang="sk-SK" dirty="0"/>
          </a:p>
        </p:txBody>
      </p:sp>
      <p:sp>
        <p:nvSpPr>
          <p:cNvPr id="6" name="Zástupný objekt pre obsah 5"/>
          <p:cNvSpPr>
            <a:spLocks noGrp="1"/>
          </p:cNvSpPr>
          <p:nvPr>
            <p:ph idx="1"/>
          </p:nvPr>
        </p:nvSpPr>
        <p:spPr>
          <a:xfrm>
            <a:off x="323528" y="1196752"/>
            <a:ext cx="8229600" cy="4525963"/>
          </a:xfrm>
        </p:spPr>
        <p:txBody>
          <a:bodyPr>
            <a:noAutofit/>
          </a:bodyPr>
          <a:lstStyle/>
          <a:p>
            <a:r>
              <a:rPr lang="sk-SK" sz="2400" dirty="0"/>
              <a:t>v potravinárskych laboratóriách</a:t>
            </a:r>
          </a:p>
          <a:p>
            <a:r>
              <a:rPr lang="sk-SK" sz="2400" dirty="0" smtClean="0"/>
              <a:t>na </a:t>
            </a:r>
            <a:r>
              <a:rPr lang="sk-SK" sz="2400" dirty="0"/>
              <a:t>úseku hygieny a </a:t>
            </a:r>
            <a:r>
              <a:rPr lang="sk-SK" sz="2400" dirty="0" smtClean="0"/>
              <a:t>potravinárskeho </a:t>
            </a:r>
            <a:r>
              <a:rPr lang="sk-SK" sz="2400" dirty="0"/>
              <a:t>dozoru</a:t>
            </a:r>
          </a:p>
          <a:p>
            <a:r>
              <a:rPr lang="sk-SK" sz="2400" dirty="0" smtClean="0"/>
              <a:t>v </a:t>
            </a:r>
            <a:r>
              <a:rPr lang="sk-SK" sz="2400" dirty="0"/>
              <a:t>oblasti poradenstva a výživy</a:t>
            </a:r>
          </a:p>
          <a:p>
            <a:r>
              <a:rPr lang="sk-SK" sz="2400" dirty="0" smtClean="0"/>
              <a:t>distribúcii </a:t>
            </a:r>
            <a:r>
              <a:rPr lang="sk-SK" sz="2400" dirty="0"/>
              <a:t>potravín a výživových </a:t>
            </a:r>
            <a:r>
              <a:rPr lang="sk-SK" sz="2400" dirty="0" smtClean="0"/>
              <a:t>doplnkov</a:t>
            </a:r>
            <a:endParaRPr lang="sk-SK" sz="2400" dirty="0"/>
          </a:p>
          <a:p>
            <a:r>
              <a:rPr lang="sk-SK" sz="2400" dirty="0" smtClean="0"/>
              <a:t>v</a:t>
            </a:r>
            <a:r>
              <a:rPr lang="sk-SK" sz="2400" dirty="0"/>
              <a:t> kontrolných orgánoch</a:t>
            </a:r>
          </a:p>
          <a:p>
            <a:r>
              <a:rPr lang="sk-SK" sz="2400" dirty="0" smtClean="0"/>
              <a:t>v</a:t>
            </a:r>
            <a:r>
              <a:rPr lang="sk-SK" sz="2400" dirty="0"/>
              <a:t> podnikaní v potravinárstve</a:t>
            </a:r>
          </a:p>
          <a:p>
            <a:r>
              <a:rPr lang="sk-SK" sz="2400" dirty="0" smtClean="0"/>
              <a:t>v </a:t>
            </a:r>
            <a:r>
              <a:rPr lang="sk-SK" sz="2400" dirty="0"/>
              <a:t>gastronómii</a:t>
            </a:r>
          </a:p>
          <a:p>
            <a:r>
              <a:rPr lang="sk-SK" sz="2400" dirty="0" smtClean="0"/>
              <a:t>vo </a:t>
            </a:r>
            <a:r>
              <a:rPr lang="sk-SK" sz="2400" dirty="0"/>
              <a:t>výskume</a:t>
            </a:r>
          </a:p>
          <a:p>
            <a:r>
              <a:rPr lang="sk-SK" sz="2400" dirty="0" smtClean="0"/>
              <a:t>v </a:t>
            </a:r>
            <a:r>
              <a:rPr lang="sk-SK" sz="2400" dirty="0"/>
              <a:t>podnikoch </a:t>
            </a:r>
            <a:r>
              <a:rPr lang="sk-SK" sz="2400" dirty="0" smtClean="0"/>
              <a:t>potravinárskeho  </a:t>
            </a:r>
            <a:r>
              <a:rPr lang="sk-SK" sz="2400" dirty="0"/>
              <a:t>priemyslu</a:t>
            </a:r>
          </a:p>
          <a:p>
            <a:r>
              <a:rPr lang="sk-SK" sz="2400" dirty="0" smtClean="0"/>
              <a:t>v </a:t>
            </a:r>
            <a:r>
              <a:rPr lang="sk-SK" sz="2400" dirty="0"/>
              <a:t>oblasti predaja potravín</a:t>
            </a:r>
          </a:p>
          <a:p>
            <a:r>
              <a:rPr lang="sk-SK" sz="2400" dirty="0" smtClean="0"/>
              <a:t>v </a:t>
            </a:r>
            <a:r>
              <a:rPr lang="sk-SK" sz="2400" dirty="0"/>
              <a:t>špecifických kvalifikovaných službách</a:t>
            </a:r>
          </a:p>
          <a:p>
            <a:pPr marL="0" indent="0">
              <a:buNone/>
            </a:pPr>
            <a:endParaRPr lang="sk-SK" sz="2400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980728"/>
            <a:ext cx="2619375" cy="1743075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171"/>
          <a:stretch/>
        </p:blipFill>
        <p:spPr>
          <a:xfrm>
            <a:off x="6242034" y="2986014"/>
            <a:ext cx="2605525" cy="1679378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625"/>
          <a:stretch/>
        </p:blipFill>
        <p:spPr>
          <a:xfrm>
            <a:off x="6195268" y="4927604"/>
            <a:ext cx="2652291" cy="1634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271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9"/>
    </mc:Choice>
    <mc:Fallback xmlns="">
      <p:transition spd="slow" advTm="9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/>
              <a:t>Možnosti ďalšieho </a:t>
            </a:r>
            <a:r>
              <a:rPr lang="sk-SK" b="1" dirty="0" smtClean="0"/>
              <a:t>vzdelávania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53136"/>
          </a:xfrm>
          <a:ln w="3175">
            <a:noFill/>
          </a:ln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sk-SK" b="1" u="sng" dirty="0"/>
              <a:t>štúdium na VŠ</a:t>
            </a:r>
            <a:r>
              <a:rPr lang="sk-SK" b="1" dirty="0"/>
              <a:t>:</a:t>
            </a:r>
          </a:p>
          <a:p>
            <a:pPr marL="0" indent="0">
              <a:buNone/>
            </a:pPr>
            <a:endParaRPr lang="sk-SK" sz="1200" dirty="0"/>
          </a:p>
          <a:p>
            <a:pPr lvl="0"/>
            <a:r>
              <a:rPr lang="sk-SK" sz="2400" dirty="0"/>
              <a:t>Slovenská poľnohospodárska   </a:t>
            </a:r>
          </a:p>
          <a:p>
            <a:pPr marL="0" indent="0">
              <a:buNone/>
            </a:pPr>
            <a:r>
              <a:rPr lang="sk-SK" sz="2400" dirty="0" smtClean="0"/>
              <a:t>     univerzita v </a:t>
            </a:r>
            <a:r>
              <a:rPr lang="sk-SK" sz="2400" dirty="0"/>
              <a:t>Nitre</a:t>
            </a:r>
          </a:p>
          <a:p>
            <a:pPr lvl="0"/>
            <a:r>
              <a:rPr lang="sk-SK" sz="2400" dirty="0" smtClean="0"/>
              <a:t>Univerzita </a:t>
            </a:r>
            <a:r>
              <a:rPr lang="sk-SK" sz="2400" dirty="0"/>
              <a:t>veterinárneho </a:t>
            </a:r>
            <a:r>
              <a:rPr lang="sk-SK" sz="2400" dirty="0" smtClean="0"/>
              <a:t>lekárstva a </a:t>
            </a:r>
            <a:r>
              <a:rPr lang="sk-SK" sz="2400" dirty="0"/>
              <a:t>farmácie v Košiciach</a:t>
            </a:r>
          </a:p>
          <a:p>
            <a:pPr lvl="0"/>
            <a:r>
              <a:rPr lang="sk-SK" sz="2400" dirty="0" smtClean="0"/>
              <a:t>fakulta </a:t>
            </a:r>
            <a:r>
              <a:rPr lang="sk-SK" sz="2400" dirty="0"/>
              <a:t>chemickej a potravinárskej   </a:t>
            </a:r>
            <a:r>
              <a:rPr lang="sk-SK" sz="2400" dirty="0" smtClean="0"/>
              <a:t>technológie </a:t>
            </a:r>
            <a:r>
              <a:rPr lang="sk-SK" sz="2400" dirty="0"/>
              <a:t>Slovenskej technickej </a:t>
            </a:r>
            <a:r>
              <a:rPr lang="sk-SK" sz="2400" dirty="0" smtClean="0"/>
              <a:t>univerzity </a:t>
            </a:r>
            <a:r>
              <a:rPr lang="sk-SK" sz="2400" dirty="0"/>
              <a:t>v Bratislave</a:t>
            </a:r>
          </a:p>
          <a:p>
            <a:pPr marL="0" indent="0">
              <a:buNone/>
            </a:pPr>
            <a:endParaRPr lang="sk-SK" sz="2400" dirty="0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1856736"/>
          </a:xfrm>
          <a:ln w="3175"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b="1" u="sng" dirty="0"/>
              <a:t>na našej škole:</a:t>
            </a:r>
          </a:p>
          <a:p>
            <a:pPr marL="0" indent="0">
              <a:buNone/>
            </a:pPr>
            <a:r>
              <a:rPr lang="sk-SK" dirty="0"/>
              <a:t> </a:t>
            </a:r>
            <a:endParaRPr lang="sk-SK" dirty="0" smtClean="0"/>
          </a:p>
          <a:p>
            <a:r>
              <a:rPr lang="sk-SK" sz="2400" dirty="0" smtClean="0"/>
              <a:t>3 ročné - vyššie </a:t>
            </a:r>
            <a:r>
              <a:rPr lang="sk-SK" sz="2400" dirty="0"/>
              <a:t>odborné </a:t>
            </a:r>
            <a:r>
              <a:rPr lang="sk-SK" sz="2400" dirty="0" smtClean="0"/>
              <a:t>štúdium</a:t>
            </a:r>
            <a:endParaRPr lang="sk-SK" sz="2400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889" y="3587703"/>
            <a:ext cx="1774885" cy="17987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AutoShape 2" descr="VÃ½sledok vyhÄ¾adÃ¡vania obrÃ¡zkov pre dopyt spu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4379" y="3587703"/>
            <a:ext cx="1822960" cy="1798762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2120" y="5517232"/>
            <a:ext cx="1674186" cy="11817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15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7"/>
    </mc:Choice>
    <mc:Fallback xmlns="">
      <p:transition spd="slow" advTm="19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5559" y="260648"/>
            <a:ext cx="8229600" cy="1143000"/>
          </a:xfrm>
          <a:ln>
            <a:solidFill>
              <a:srgbClr val="003300"/>
            </a:solidFill>
          </a:ln>
        </p:spPr>
        <p:txBody>
          <a:bodyPr>
            <a:normAutofit/>
          </a:bodyPr>
          <a:lstStyle/>
          <a:p>
            <a:r>
              <a:rPr lang="sk-SK" sz="6000" b="1" dirty="0" smtClean="0">
                <a:solidFill>
                  <a:srgbClr val="006600"/>
                </a:solidFill>
              </a:rPr>
              <a:t>DEŇ OTVORENÝCH DVERÍ</a:t>
            </a:r>
            <a:endParaRPr lang="sk-SK" sz="6000" b="1" dirty="0">
              <a:solidFill>
                <a:srgbClr val="00660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205559" y="1621668"/>
            <a:ext cx="5026266" cy="4524135"/>
          </a:xfrm>
          <a:ln>
            <a:solidFill>
              <a:srgbClr val="003300"/>
            </a:solidFill>
          </a:ln>
        </p:spPr>
        <p:txBody>
          <a:bodyPr>
            <a:normAutofit/>
          </a:bodyPr>
          <a:lstStyle/>
          <a:p>
            <a:pPr algn="ctr"/>
            <a:endParaRPr lang="sk-SK" dirty="0" smtClean="0"/>
          </a:p>
          <a:p>
            <a:pPr marL="0" indent="0" algn="ctr">
              <a:buNone/>
            </a:pPr>
            <a:r>
              <a:rPr lang="sk-SK" sz="5400" b="1" dirty="0" smtClean="0">
                <a:solidFill>
                  <a:srgbClr val="FF0000"/>
                </a:solidFill>
              </a:rPr>
              <a:t>dňa 12. 02. 2020</a:t>
            </a:r>
          </a:p>
          <a:p>
            <a:pPr marL="0" indent="0" algn="ctr">
              <a:buNone/>
            </a:pPr>
            <a:r>
              <a:rPr lang="sk-SK" b="1" dirty="0" smtClean="0">
                <a:solidFill>
                  <a:srgbClr val="FF0000"/>
                </a:solidFill>
              </a:rPr>
              <a:t>(streda)</a:t>
            </a:r>
          </a:p>
          <a:p>
            <a:pPr algn="ctr"/>
            <a:endParaRPr lang="sk-SK" sz="2000" dirty="0"/>
          </a:p>
          <a:p>
            <a:pPr marL="0" indent="0" algn="ctr">
              <a:buNone/>
            </a:pPr>
            <a:r>
              <a:rPr lang="sk-SK" dirty="0" smtClean="0"/>
              <a:t>od 8.30 do 14.30</a:t>
            </a:r>
          </a:p>
          <a:p>
            <a:pPr algn="ctr"/>
            <a:endParaRPr lang="sk-SK" dirty="0"/>
          </a:p>
          <a:p>
            <a:pPr marL="0" indent="0" algn="ctr">
              <a:buNone/>
            </a:pPr>
            <a:r>
              <a:rPr lang="sk-SK" dirty="0" smtClean="0"/>
              <a:t>v priestoroch našej školy</a:t>
            </a:r>
            <a:endParaRPr lang="sk-SK" dirty="0"/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8519" y="4064029"/>
            <a:ext cx="3110745" cy="2081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ok 1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8519" y="1621668"/>
            <a:ext cx="3110746" cy="2428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779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0"/>
    </mc:Choice>
    <mc:Fallback xmlns="">
      <p:transition spd="slow" advTm="7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allAtOnce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cap="all" dirty="0" smtClean="0">
                <a:solidFill>
                  <a:srgbClr val="006600"/>
                </a:solidFill>
              </a:rPr>
              <a:t>Záhradníctvo</a:t>
            </a:r>
            <a:r>
              <a:rPr lang="sk-SK" b="1" cap="all" dirty="0">
                <a:solidFill>
                  <a:srgbClr val="006600"/>
                </a:solidFill>
              </a:rPr>
              <a:t>, sadovnícka </a:t>
            </a:r>
            <a:r>
              <a:rPr lang="sk-SK" b="1" cap="all" dirty="0" smtClean="0">
                <a:solidFill>
                  <a:srgbClr val="006600"/>
                </a:solidFill>
              </a:rPr>
              <a:t/>
            </a:r>
            <a:br>
              <a:rPr lang="sk-SK" b="1" cap="all" dirty="0" smtClean="0">
                <a:solidFill>
                  <a:srgbClr val="006600"/>
                </a:solidFill>
              </a:rPr>
            </a:br>
            <a:r>
              <a:rPr lang="sk-SK" b="1" cap="all" dirty="0" smtClean="0">
                <a:solidFill>
                  <a:srgbClr val="006600"/>
                </a:solidFill>
              </a:rPr>
              <a:t>a </a:t>
            </a:r>
            <a:r>
              <a:rPr lang="sk-SK" b="1" cap="all" dirty="0">
                <a:solidFill>
                  <a:srgbClr val="006600"/>
                </a:solidFill>
              </a:rPr>
              <a:t>krajinárska </a:t>
            </a:r>
            <a:r>
              <a:rPr lang="sk-SK" b="1" cap="all" dirty="0" smtClean="0">
                <a:solidFill>
                  <a:srgbClr val="006600"/>
                </a:solidFill>
              </a:rPr>
              <a:t>tvorba</a:t>
            </a:r>
            <a:endParaRPr lang="sk-SK" dirty="0">
              <a:solidFill>
                <a:srgbClr val="006600"/>
              </a:solidFill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7" y="1519328"/>
            <a:ext cx="3633947" cy="2272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Zástupný objekt pre obsah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725"/>
          <a:stretch/>
        </p:blipFill>
        <p:spPr>
          <a:xfrm>
            <a:off x="4243231" y="1523521"/>
            <a:ext cx="4180631" cy="2481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593"/>
          <a:stretch/>
        </p:blipFill>
        <p:spPr>
          <a:xfrm>
            <a:off x="323528" y="4149080"/>
            <a:ext cx="3633947" cy="2376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479"/>
          <a:stretch/>
        </p:blipFill>
        <p:spPr>
          <a:xfrm>
            <a:off x="4243232" y="4283723"/>
            <a:ext cx="4180630" cy="2279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14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773">
        <p:blinds dir="vert"/>
      </p:transition>
    </mc:Choice>
    <mc:Fallback xmlns="">
      <p:transition spd="slow" advTm="677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Zástupný symbol obsahu 1"/>
          <p:cNvSpPr>
            <a:spLocks noGrp="1"/>
          </p:cNvSpPr>
          <p:nvPr>
            <p:ph idx="1"/>
          </p:nvPr>
        </p:nvSpPr>
        <p:spPr>
          <a:xfrm>
            <a:off x="179512" y="2132856"/>
            <a:ext cx="8229600" cy="4525962"/>
          </a:xfrm>
        </p:spPr>
        <p:txBody>
          <a:bodyPr>
            <a:normAutofit/>
          </a:bodyPr>
          <a:lstStyle/>
          <a:p>
            <a:r>
              <a:rPr lang="sk-SK" dirty="0" smtClean="0"/>
              <a:t>v súkromných spoločnostiach</a:t>
            </a:r>
            <a:br>
              <a:rPr lang="sk-SK" dirty="0" smtClean="0"/>
            </a:br>
            <a:r>
              <a:rPr lang="sk-SK" dirty="0" smtClean="0"/>
              <a:t>so záhradníckym zameraním</a:t>
            </a:r>
          </a:p>
          <a:p>
            <a:r>
              <a:rPr lang="sk-SK" dirty="0" smtClean="0"/>
              <a:t>súkromný podnikateľ v záhradníctve, kvetinárstve</a:t>
            </a:r>
          </a:p>
          <a:p>
            <a:r>
              <a:rPr lang="sk-SK" dirty="0" smtClean="0"/>
              <a:t>v oblasti projektovania, architektúry záhrad</a:t>
            </a:r>
          </a:p>
          <a:p>
            <a:r>
              <a:rPr lang="sk-SK" dirty="0" smtClean="0"/>
              <a:t>vo výskume a šľachtení</a:t>
            </a:r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</p:txBody>
      </p:sp>
      <p:pic>
        <p:nvPicPr>
          <p:cNvPr id="5" name="Picture 2" descr="http://www.kvetyazahrada.sk/sites/default/files/zahrada..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1187" y="476672"/>
            <a:ext cx="3419872" cy="2563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bdĺžnik 1"/>
          <p:cNvSpPr/>
          <p:nvPr/>
        </p:nvSpPr>
        <p:spPr>
          <a:xfrm>
            <a:off x="179512" y="722082"/>
            <a:ext cx="5688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4800" b="1" dirty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Možnosti </a:t>
            </a:r>
            <a:r>
              <a:rPr lang="sk-SK" sz="4800" b="1" dirty="0" smtClean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uplatnenia:</a:t>
            </a:r>
            <a:endParaRPr lang="sk-SK" sz="4800" b="1" dirty="0">
              <a:solidFill>
                <a:srgbClr val="006600"/>
              </a:solidFill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991">
        <p:blinds dir="vert"/>
      </p:transition>
    </mc:Choice>
    <mc:Fallback xmlns="">
      <p:transition spd="slow" advTm="899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9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9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1" grpId="0" build="p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cap="all" dirty="0">
                <a:solidFill>
                  <a:srgbClr val="006600"/>
                </a:solidFill>
              </a:rPr>
              <a:t>Spolupráca v ZÁHRADNÍCTVE</a:t>
            </a:r>
            <a:endParaRPr lang="sk-SK" dirty="0">
              <a:solidFill>
                <a:srgbClr val="0066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82017" y="1955751"/>
            <a:ext cx="8229600" cy="4525963"/>
          </a:xfrm>
        </p:spPr>
        <p:txBody>
          <a:bodyPr/>
          <a:lstStyle/>
          <a:p>
            <a:pPr indent="-255588"/>
            <a:r>
              <a:rPr lang="sk-SK" dirty="0" smtClean="0"/>
              <a:t>Záhrada </a:t>
            </a:r>
            <a:r>
              <a:rPr lang="sk-SK" dirty="0"/>
              <a:t>Bytča</a:t>
            </a:r>
          </a:p>
          <a:p>
            <a:pPr indent="-255588"/>
            <a:r>
              <a:rPr lang="sk-SK" dirty="0"/>
              <a:t>Ekofit, s. r. o., Kotešová</a:t>
            </a:r>
          </a:p>
          <a:p>
            <a:pPr indent="-255588"/>
            <a:r>
              <a:rPr lang="sk-SK" dirty="0"/>
              <a:t>Záhradníctvo Prieložný Konská</a:t>
            </a:r>
          </a:p>
          <a:p>
            <a:endParaRPr lang="sk-SK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3775" y="1124743"/>
            <a:ext cx="4340225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1341" y="3024189"/>
            <a:ext cx="31575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Skupina 3"/>
          <p:cNvGrpSpPr/>
          <p:nvPr/>
        </p:nvGrpSpPr>
        <p:grpSpPr>
          <a:xfrm>
            <a:off x="-23986" y="3894835"/>
            <a:ext cx="4738501" cy="2878234"/>
            <a:chOff x="-23986" y="3894835"/>
            <a:chExt cx="4738501" cy="2878234"/>
          </a:xfrm>
        </p:grpSpPr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986" y="3894835"/>
              <a:ext cx="4320803" cy="2878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7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6415" y="3970514"/>
              <a:ext cx="2578100" cy="549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Skupina 4"/>
          <p:cNvGrpSpPr/>
          <p:nvPr/>
        </p:nvGrpSpPr>
        <p:grpSpPr>
          <a:xfrm>
            <a:off x="4751460" y="3760739"/>
            <a:ext cx="4319515" cy="3146425"/>
            <a:chOff x="4751460" y="3760739"/>
            <a:chExt cx="4319515" cy="3146425"/>
          </a:xfrm>
        </p:grpSpPr>
        <p:pic>
          <p:nvPicPr>
            <p:cNvPr id="1127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3775" y="3760739"/>
              <a:ext cx="4267200" cy="3146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72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1460" y="6228508"/>
              <a:ext cx="2541587" cy="506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27434098"/>
      </p:ext>
    </p:extLst>
  </p:cSld>
  <p:clrMapOvr>
    <a:masterClrMapping/>
  </p:clrMapOvr>
  <p:transition spd="slow" advTm="698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79296" cy="1143000"/>
          </a:xfrm>
        </p:spPr>
        <p:txBody>
          <a:bodyPr>
            <a:noAutofit/>
          </a:bodyPr>
          <a:lstStyle/>
          <a:p>
            <a:r>
              <a:rPr lang="sk-SK" sz="4000" b="1" dirty="0" smtClean="0">
                <a:solidFill>
                  <a:srgbClr val="006600"/>
                </a:solidFill>
              </a:rPr>
              <a:t>ŠKOLSKÉ CENTRUM </a:t>
            </a:r>
            <a:br>
              <a:rPr lang="sk-SK" sz="4000" b="1" dirty="0" smtClean="0">
                <a:solidFill>
                  <a:srgbClr val="006600"/>
                </a:solidFill>
              </a:rPr>
            </a:br>
            <a:r>
              <a:rPr lang="sk-SK" sz="4000" b="1" dirty="0" smtClean="0">
                <a:solidFill>
                  <a:srgbClr val="006600"/>
                </a:solidFill>
              </a:rPr>
              <a:t>ZÁHRADNEJ ARCHITEKTÚRY</a:t>
            </a:r>
            <a:endParaRPr lang="sk-SK" sz="4000" b="1" dirty="0">
              <a:solidFill>
                <a:srgbClr val="0066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5" y="1181904"/>
            <a:ext cx="6158717" cy="3903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G:\Škola_propagácia\Foto_školské\Foto_zah\adventné vence\SAM_0599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1798" y="3789040"/>
            <a:ext cx="5059018" cy="2866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998117"/>
      </p:ext>
    </p:extLst>
  </p:cSld>
  <p:clrMapOvr>
    <a:masterClrMapping/>
  </p:clrMapOvr>
  <p:transition spd="slow" advTm="518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ODBOR: AGROPODNIKANIE</a:t>
            </a:r>
            <a:endParaRPr lang="sk-SK" b="1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26053" y="206084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4000" b="1" i="1" u="sng" dirty="0" smtClean="0"/>
              <a:t>ZAMERANIE:</a:t>
            </a:r>
          </a:p>
          <a:p>
            <a:pPr algn="ctr"/>
            <a:r>
              <a:rPr lang="sk-SK" sz="4000" dirty="0" smtClean="0"/>
              <a:t>Kynológia</a:t>
            </a:r>
          </a:p>
          <a:p>
            <a:pPr algn="ctr"/>
            <a:r>
              <a:rPr lang="sk-SK" sz="4000" dirty="0" smtClean="0"/>
              <a:t>Poľnohospodársky manažment</a:t>
            </a:r>
          </a:p>
          <a:p>
            <a:pPr algn="ctr"/>
            <a:r>
              <a:rPr lang="sk-SK" sz="4000" dirty="0" smtClean="0"/>
              <a:t>Agroturistika</a:t>
            </a:r>
            <a:endParaRPr lang="sk-SK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038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9"/>
    </mc:Choice>
    <mc:Fallback xmlns="">
      <p:transition spd="slow" advTm="11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70701" y="21268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k-SK" b="1" cap="all" dirty="0" smtClean="0">
                <a:solidFill>
                  <a:srgbClr val="006600"/>
                </a:solidFill>
              </a:rPr>
              <a:t>Kynológia </a:t>
            </a:r>
            <a:endParaRPr lang="sk-SK" b="1" cap="all" dirty="0">
              <a:solidFill>
                <a:srgbClr val="00660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3763" y="1080191"/>
            <a:ext cx="3983948" cy="2819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080192"/>
            <a:ext cx="4413298" cy="2718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0244" y="3900043"/>
            <a:ext cx="3983948" cy="275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01" y="3865981"/>
            <a:ext cx="4394117" cy="2754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4"/>
    </mc:Choice>
    <mc:Fallback xmlns="">
      <p:transition spd="slow" advTm="7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sk-SK" sz="4800" b="1" cap="all" dirty="0" smtClean="0">
                <a:solidFill>
                  <a:srgbClr val="006600"/>
                </a:solidFill>
              </a:rPr>
              <a:t>Kynológia</a:t>
            </a:r>
            <a:endParaRPr lang="sk-SK" sz="4800" b="1" cap="all" dirty="0">
              <a:solidFill>
                <a:srgbClr val="006600"/>
              </a:solidFill>
            </a:endParaRP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251520" y="1188682"/>
            <a:ext cx="8229600" cy="566931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sk-SK" sz="5100" b="1" dirty="0" smtClean="0"/>
              <a:t>odbor zameraný  </a:t>
            </a:r>
          </a:p>
          <a:p>
            <a:pPr marL="0" indent="0">
              <a:buNone/>
            </a:pPr>
            <a:r>
              <a:rPr lang="sk-SK" sz="5100" b="1" dirty="0" smtClean="0"/>
              <a:t>na chov a výcvik psov </a:t>
            </a:r>
          </a:p>
          <a:p>
            <a:endParaRPr lang="sk-SK" sz="2800" b="1" dirty="0" smtClean="0"/>
          </a:p>
          <a:p>
            <a:pPr>
              <a:spcBef>
                <a:spcPts val="0"/>
              </a:spcBef>
              <a:buFont typeface="Wingdings 3" pitchFamily="18" charset="2"/>
              <a:buNone/>
            </a:pPr>
            <a:r>
              <a:rPr lang="sk-SK" sz="4000" b="1" dirty="0" smtClean="0"/>
              <a:t>UPLATNENIE v oblasti:</a:t>
            </a:r>
          </a:p>
          <a:p>
            <a:r>
              <a:rPr lang="sk-SK" sz="5100" dirty="0" smtClean="0"/>
              <a:t>chovu a plemenitby psov</a:t>
            </a:r>
          </a:p>
          <a:p>
            <a:r>
              <a:rPr lang="sk-SK" sz="5100" dirty="0" smtClean="0"/>
              <a:t>výcviku psov</a:t>
            </a:r>
          </a:p>
          <a:p>
            <a:r>
              <a:rPr lang="sk-SK" sz="5100" dirty="0" smtClean="0"/>
              <a:t>canisterapie </a:t>
            </a:r>
          </a:p>
          <a:p>
            <a:r>
              <a:rPr lang="sk-SK" sz="5100" dirty="0" smtClean="0"/>
              <a:t>v štátnej správe – policajná a vojenská                                                 kynológia</a:t>
            </a:r>
          </a:p>
          <a:p>
            <a:r>
              <a:rPr lang="sk-SK" sz="5100" dirty="0" smtClean="0"/>
              <a:t>v záchranárskych organizáciách                                                                      a združeniach</a:t>
            </a:r>
          </a:p>
          <a:p>
            <a:r>
              <a:rPr lang="sk-SK" sz="5100" dirty="0" smtClean="0"/>
              <a:t>pri prevádzkovaní útulkov a hotelov         </a:t>
            </a:r>
          </a:p>
          <a:p>
            <a:pPr>
              <a:buFont typeface="Wingdings 3" pitchFamily="18" charset="2"/>
              <a:buNone/>
            </a:pPr>
            <a:r>
              <a:rPr lang="sk-SK" sz="5100" dirty="0" smtClean="0"/>
              <a:t>     pre  psov</a:t>
            </a:r>
          </a:p>
          <a:p>
            <a:pPr>
              <a:buFont typeface="Wingdings 3" pitchFamily="18" charset="2"/>
              <a:buNone/>
            </a:pPr>
            <a:endParaRPr lang="sk-SK" sz="2800" dirty="0" smtClean="0"/>
          </a:p>
          <a:p>
            <a:pPr>
              <a:buFont typeface="Wingdings 3" pitchFamily="18" charset="2"/>
              <a:buNone/>
            </a:pPr>
            <a:endParaRPr lang="sk-SK" sz="2800" dirty="0" smtClean="0"/>
          </a:p>
          <a:p>
            <a:pPr>
              <a:buFont typeface="Wingdings 3" pitchFamily="18" charset="2"/>
              <a:buNone/>
            </a:pPr>
            <a:r>
              <a:rPr lang="sk-SK" sz="2800" dirty="0" smtClean="0"/>
              <a:t> </a:t>
            </a:r>
          </a:p>
          <a:p>
            <a:endParaRPr lang="sk-SK" sz="2800" b="1" dirty="0" smtClean="0"/>
          </a:p>
          <a:p>
            <a:pPr lvl="1">
              <a:buFont typeface="Verdana" pitchFamily="34" charset="0"/>
              <a:buNone/>
            </a:pPr>
            <a:endParaRPr lang="sk-SK" sz="2400" b="1" dirty="0" smtClean="0"/>
          </a:p>
          <a:p>
            <a:pPr lvl="1"/>
            <a:endParaRPr lang="sk-SK" sz="2400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0732" y="237299"/>
            <a:ext cx="4108763" cy="280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0693" y="3112096"/>
            <a:ext cx="2923307" cy="3745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spd="slow" advTm="1543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0264" y="492644"/>
            <a:ext cx="8229600" cy="539948"/>
          </a:xfrm>
        </p:spPr>
        <p:txBody>
          <a:bodyPr>
            <a:noAutofit/>
          </a:bodyPr>
          <a:lstStyle/>
          <a:p>
            <a:r>
              <a:rPr lang="sk-SK" sz="5400" b="1" cap="all" dirty="0" smtClean="0">
                <a:solidFill>
                  <a:srgbClr val="006600"/>
                </a:solidFill>
              </a:rPr>
              <a:t>Spolupráca</a:t>
            </a:r>
            <a:r>
              <a:rPr lang="sk-SK" sz="5400" b="1" dirty="0" smtClean="0">
                <a:solidFill>
                  <a:srgbClr val="006600"/>
                </a:solidFill>
              </a:rPr>
              <a:t/>
            </a:r>
            <a:br>
              <a:rPr lang="sk-SK" sz="5400" b="1" dirty="0" smtClean="0">
                <a:solidFill>
                  <a:srgbClr val="006600"/>
                </a:solidFill>
              </a:rPr>
            </a:br>
            <a:endParaRPr lang="sk-SK" sz="5400" dirty="0">
              <a:solidFill>
                <a:srgbClr val="006600"/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838411847"/>
              </p:ext>
            </p:extLst>
          </p:nvPr>
        </p:nvGraphicFramePr>
        <p:xfrm>
          <a:off x="-900608" y="758065"/>
          <a:ext cx="8941630" cy="594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Obrázok 10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4104" y="492644"/>
            <a:ext cx="2334704" cy="18134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9656" y="2612717"/>
            <a:ext cx="2056719" cy="18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1713" y="4606329"/>
            <a:ext cx="1919015" cy="1919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1465682"/>
      </p:ext>
    </p:extLst>
  </p:cSld>
  <p:clrMapOvr>
    <a:masterClrMapping/>
  </p:clrMapOvr>
  <p:transition spd="slow" advTm="734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DBA7F4-ED10-4E2A-9EE1-7D213D971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9">
                                            <p:graphicEl>
                                              <a:dgm id="{5DDBA7F4-ED10-4E2A-9EE1-7D213D9712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0A1E406-D6FA-47DE-B80B-7A4176182B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graphicEl>
                                              <a:dgm id="{A0A1E406-D6FA-47DE-B80B-7A4176182B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FD951A9-FBBA-4A8C-8DFA-FDF2DD6FB4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graphicEl>
                                              <a:dgm id="{7FD951A9-FBBA-4A8C-8DFA-FDF2DD6FB4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FD1A505-783F-42E7-AFC5-26A3DB60EB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9">
                                            <p:graphicEl>
                                              <a:dgm id="{0FD1A505-783F-42E7-AFC5-26A3DB60EB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426A1FC-AC41-40DC-AA78-5042637C55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9">
                                            <p:graphicEl>
                                              <a:dgm id="{1426A1FC-AC41-40DC-AA78-5042637C55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0407A29-31B4-41D4-AB69-A1FF404559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graphicEl>
                                              <a:dgm id="{E0407A29-31B4-41D4-AB69-A1FF404559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628BB3A-05D2-4193-B508-776AF69DE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9">
                                            <p:graphicEl>
                                              <a:dgm id="{4628BB3A-05D2-4193-B508-776AF69DE3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09AED5C-50DC-4AEB-A7D0-6B698A9EA6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9">
                                            <p:graphicEl>
                                              <a:dgm id="{409AED5C-50DC-4AEB-A7D0-6B698A9EA6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1300095-29BE-4F9A-AA24-B64BF3042D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9">
                                            <p:graphicEl>
                                              <a:dgm id="{11300095-29BE-4F9A-AA24-B64BF3042D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4E2FB62-0693-46F7-8D99-260072BB7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9">
                                            <p:graphicEl>
                                              <a:dgm id="{C4E2FB62-0693-46F7-8D99-260072BB70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9" grpId="0">
        <p:bldSub>
          <a:bldDgm bld="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dirty="0" smtClean="0">
                <a:solidFill>
                  <a:srgbClr val="006600"/>
                </a:solidFill>
              </a:rPr>
              <a:t>ŠKOLSKÉ CENTRUM KYNOLÓGIE</a:t>
            </a:r>
            <a:endParaRPr lang="sk-SK" sz="4000" b="1" dirty="0">
              <a:solidFill>
                <a:srgbClr val="006600"/>
              </a:solidFill>
            </a:endParaRP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465671" y="1434845"/>
            <a:ext cx="8229600" cy="4925144"/>
          </a:xfrm>
        </p:spPr>
        <p:txBody>
          <a:bodyPr>
            <a:normAutofit/>
          </a:bodyPr>
          <a:lstStyle/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pPr marL="0" indent="0" algn="ctr">
              <a:buNone/>
            </a:pPr>
            <a:r>
              <a:rPr lang="sk-SK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Škola sa stala Centrom odborného vzdelávania a prípravy v kynológii pre Žilinský kraj</a:t>
            </a:r>
          </a:p>
          <a:p>
            <a:endParaRPr lang="sk-SK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40" y="1412776"/>
            <a:ext cx="6497663" cy="3452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423831"/>
      </p:ext>
    </p:extLst>
  </p:cSld>
  <p:clrMapOvr>
    <a:masterClrMapping/>
  </p:clrMapOvr>
  <p:transition spd="slow" advTm="737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5718" y="4839762"/>
            <a:ext cx="2672745" cy="1933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2504" y="116632"/>
            <a:ext cx="8715959" cy="1143000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     </a:t>
            </a:r>
            <a:r>
              <a:rPr lang="sk-SK" b="1" dirty="0" smtClean="0">
                <a:solidFill>
                  <a:srgbClr val="006600"/>
                </a:solidFill>
              </a:rPr>
              <a:t>POĽNOHOSPODÁRSKY MANAŽMENT</a:t>
            </a: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/>
              <a:t> </a:t>
            </a:r>
            <a:r>
              <a:rPr lang="sk-SK" b="1" dirty="0" smtClean="0"/>
              <a:t>   </a:t>
            </a:r>
            <a:r>
              <a:rPr lang="sk-SK" dirty="0" smtClean="0"/>
              <a:t>     </a:t>
            </a:r>
            <a:endParaRPr lang="sk-SK" dirty="0"/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395536" y="1280336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Font typeface="Wingdings 3" pitchFamily="18" charset="2"/>
              <a:buNone/>
            </a:pPr>
            <a:r>
              <a:rPr lang="sk-SK" sz="3500" b="1" dirty="0" smtClean="0"/>
              <a:t>Možnosti uplatnenia</a:t>
            </a:r>
            <a:r>
              <a:rPr lang="sk-SK" dirty="0" smtClean="0"/>
              <a:t>:</a:t>
            </a:r>
          </a:p>
          <a:p>
            <a:pPr lvl="0"/>
            <a:r>
              <a:rPr lang="sk-SK" dirty="0" smtClean="0"/>
              <a:t>v</a:t>
            </a:r>
            <a:r>
              <a:rPr lang="sk-SK" dirty="0"/>
              <a:t> štátnych a súkromných firmách poľnohospodárskej a potravinárskej </a:t>
            </a:r>
            <a:r>
              <a:rPr lang="sk-SK" dirty="0" smtClean="0"/>
              <a:t>výroby</a:t>
            </a:r>
          </a:p>
          <a:p>
            <a:pPr lvl="0"/>
            <a:r>
              <a:rPr lang="sk-SK" dirty="0"/>
              <a:t>na ekonomických úsekoch </a:t>
            </a:r>
            <a:r>
              <a:rPr lang="sk-SK" dirty="0" smtClean="0"/>
              <a:t>firiem</a:t>
            </a:r>
          </a:p>
          <a:p>
            <a:pPr lvl="0"/>
            <a:r>
              <a:rPr lang="sk-SK" dirty="0"/>
              <a:t>v štátnej správe – ochrana životného </a:t>
            </a:r>
            <a:r>
              <a:rPr lang="sk-SK" dirty="0" smtClean="0"/>
              <a:t>prostredia</a:t>
            </a:r>
          </a:p>
          <a:p>
            <a:r>
              <a:rPr lang="sk-SK" dirty="0" smtClean="0"/>
              <a:t>v službách spojených s agroturistikou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a cestovných ruchom</a:t>
            </a:r>
          </a:p>
          <a:p>
            <a:pPr>
              <a:buFont typeface="Wingdings 3" pitchFamily="18" charset="2"/>
              <a:buNone/>
            </a:pPr>
            <a:endParaRPr lang="sk-SK" dirty="0" smtClean="0"/>
          </a:p>
        </p:txBody>
      </p:sp>
    </p:spTree>
    <p:custDataLst>
      <p:tags r:id="rId1"/>
    </p:custDataLst>
  </p:cSld>
  <p:clrMapOvr>
    <a:masterClrMapping/>
  </p:clrMapOvr>
  <p:transition spd="slow" advTm="1408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093986"/>
            <a:ext cx="8470776" cy="550336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sk-SK" sz="2600" b="1" dirty="0">
                <a:solidFill>
                  <a:srgbClr val="006600"/>
                </a:solidFill>
                <a:latin typeface="Arial Narrow CE" pitchFamily="34" charset="-18"/>
                <a:cs typeface="Arial Narrow CE" pitchFamily="34" charset="-18"/>
              </a:rPr>
              <a:t>v regióne Žiliny jediná odborná škola, ktorá </a:t>
            </a:r>
            <a:r>
              <a:rPr lang="sk-SK" sz="2600" b="1" dirty="0" smtClean="0">
                <a:solidFill>
                  <a:srgbClr val="006600"/>
                </a:solidFill>
                <a:latin typeface="Arial Narrow CE" pitchFamily="34" charset="-18"/>
                <a:cs typeface="Arial Narrow CE" pitchFamily="34" charset="-18"/>
              </a:rPr>
              <a:t>poskytuje</a:t>
            </a:r>
          </a:p>
          <a:p>
            <a:pPr marL="0" indent="0" algn="ctr">
              <a:buNone/>
            </a:pPr>
            <a:r>
              <a:rPr lang="sk-SK" sz="2200" b="1" dirty="0">
                <a:solidFill>
                  <a:srgbClr val="006600"/>
                </a:solidFill>
                <a:latin typeface="Arial Narrow CE" panose="020B0506020202030204" pitchFamily="34" charset="-18"/>
                <a:cs typeface="Arial Narrow CE" pitchFamily="34" charset="-18"/>
              </a:rPr>
              <a:t>úplné stredné odborné vzdelanie </a:t>
            </a:r>
          </a:p>
          <a:p>
            <a:pPr marL="0" indent="0" algn="ctr">
              <a:buNone/>
            </a:pPr>
            <a:r>
              <a:rPr lang="sk-SK" sz="2200" b="1" dirty="0">
                <a:solidFill>
                  <a:srgbClr val="006600"/>
                </a:solidFill>
                <a:latin typeface="Arial Narrow CE" panose="020B0506020202030204" pitchFamily="34" charset="-18"/>
                <a:cs typeface="Arial Narrow CE" pitchFamily="34" charset="-18"/>
              </a:rPr>
              <a:t>v študijných odboroch</a:t>
            </a:r>
            <a:r>
              <a:rPr lang="sk-SK" sz="2200" b="1" dirty="0" smtClean="0">
                <a:solidFill>
                  <a:srgbClr val="008000"/>
                </a:solidFill>
                <a:latin typeface="Arial Narrow CE" panose="020B0506020202030204" pitchFamily="34" charset="-18"/>
                <a:cs typeface="Arial Narrow CE" pitchFamily="34" charset="-18"/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sk-SK" sz="2800" b="1" dirty="0">
                <a:latin typeface="Arial Narrow CE" pitchFamily="34" charset="-18"/>
                <a:cs typeface="Arial Narrow CE" pitchFamily="34" charset="-18"/>
              </a:rPr>
              <a:t>agropodnikanie </a:t>
            </a:r>
            <a:r>
              <a:rPr lang="sk-SK" sz="2200" b="1" dirty="0">
                <a:latin typeface="Arial Narrow CE" pitchFamily="34" charset="-18"/>
                <a:cs typeface="Arial Narrow CE" pitchFamily="34" charset="-18"/>
              </a:rPr>
              <a:t>v oblastiach</a:t>
            </a:r>
            <a:r>
              <a:rPr lang="sk-SK" sz="2800" b="1" dirty="0">
                <a:latin typeface="Arial Narrow CE" pitchFamily="34" charset="-18"/>
                <a:cs typeface="Arial Narrow CE" pitchFamily="34" charset="-18"/>
              </a:rPr>
              <a:t>: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sk-SK" sz="2000" b="1" dirty="0" smtClean="0">
                <a:latin typeface="Arial Narrow CE" pitchFamily="34" charset="-18"/>
                <a:cs typeface="Arial Narrow CE" pitchFamily="34" charset="-18"/>
              </a:rPr>
              <a:t>kynológia</a:t>
            </a:r>
            <a:endParaRPr lang="sk-SK" sz="2000" b="1" dirty="0">
              <a:latin typeface="Arial Narrow CE" pitchFamily="34" charset="-18"/>
              <a:cs typeface="Arial Narrow CE" pitchFamily="34" charset="-18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sk-SK" sz="2000" b="1" dirty="0" smtClean="0">
                <a:latin typeface="Arial Narrow CE" pitchFamily="34" charset="-18"/>
                <a:cs typeface="Arial Narrow CE" pitchFamily="34" charset="-18"/>
              </a:rPr>
              <a:t>poľnohospodársky manažment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sk-SK" sz="2000" b="1" dirty="0" smtClean="0">
                <a:latin typeface="Arial Narrow CE" pitchFamily="34" charset="-18"/>
                <a:cs typeface="Arial Narrow CE" pitchFamily="34" charset="-18"/>
              </a:rPr>
              <a:t>agroturistika</a:t>
            </a:r>
            <a:endParaRPr lang="sk-SK" sz="2000" b="1" dirty="0">
              <a:latin typeface="Arial Narrow CE" pitchFamily="34" charset="-18"/>
              <a:cs typeface="Arial Narrow CE" pitchFamily="34" charset="-18"/>
            </a:endParaRPr>
          </a:p>
          <a:p>
            <a:pPr marL="514350" indent="-514350">
              <a:buFont typeface="+mj-lt"/>
              <a:buAutoNum type="arabicPeriod"/>
            </a:pPr>
            <a:r>
              <a:rPr lang="sk-SK" sz="2800" b="1" dirty="0">
                <a:latin typeface="Arial Narrow CE" pitchFamily="34" charset="-18"/>
                <a:cs typeface="Arial Narrow CE" pitchFamily="34" charset="-18"/>
              </a:rPr>
              <a:t>záhradníctvo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sk-SK" sz="2000" b="1" dirty="0">
                <a:latin typeface="Arial Narrow CE" pitchFamily="34" charset="-18"/>
                <a:cs typeface="Arial Narrow CE" pitchFamily="34" charset="-18"/>
              </a:rPr>
              <a:t>krajinárska a sadovnícka tvorba 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  <a:tabLst>
                <a:tab pos="539750" algn="l"/>
              </a:tabLst>
            </a:pPr>
            <a:r>
              <a:rPr lang="sk-SK" sz="2800" b="1" dirty="0" smtClean="0">
                <a:latin typeface="Arial Narrow CE"/>
              </a:rPr>
              <a:t>veterinárne </a:t>
            </a:r>
            <a:r>
              <a:rPr lang="sk-SK" sz="2800" b="1" dirty="0">
                <a:latin typeface="Arial Narrow CE"/>
              </a:rPr>
              <a:t>zdravotníctvo a hygiena </a:t>
            </a:r>
          </a:p>
          <a:p>
            <a:pPr lvl="2">
              <a:buFont typeface="Wingdings" panose="05000000000000000000" pitchFamily="2" charset="2"/>
              <a:buChar char="§"/>
              <a:tabLst>
                <a:tab pos="893763" algn="l"/>
              </a:tabLst>
            </a:pPr>
            <a:r>
              <a:rPr lang="sk-SK" sz="2000" b="1" dirty="0">
                <a:latin typeface="Arial Narrow CE" pitchFamily="34" charset="-18"/>
                <a:cs typeface="Arial Narrow CE" pitchFamily="34" charset="-18"/>
              </a:rPr>
              <a:t>hygienická a laboratórna </a:t>
            </a:r>
            <a:r>
              <a:rPr lang="sk-SK" sz="2000" b="1" dirty="0" smtClean="0">
                <a:latin typeface="Arial Narrow CE" pitchFamily="34" charset="-18"/>
                <a:cs typeface="Arial Narrow CE" pitchFamily="34" charset="-18"/>
              </a:rPr>
              <a:t>služba</a:t>
            </a:r>
          </a:p>
          <a:p>
            <a:pPr marL="514350" indent="-514350">
              <a:buFont typeface="+mj-lt"/>
              <a:buAutoNum type="arabicPeriod"/>
              <a:tabLst>
                <a:tab pos="893763" algn="l"/>
              </a:tabLst>
            </a:pPr>
            <a:r>
              <a:rPr lang="sk-SK" sz="2900" b="1" dirty="0" smtClean="0">
                <a:latin typeface="Arial Narrow CE" pitchFamily="34" charset="-18"/>
                <a:cs typeface="Arial Narrow CE" pitchFamily="34" charset="-18"/>
              </a:rPr>
              <a:t>Potravinárstvo </a:t>
            </a:r>
            <a:endParaRPr lang="sk-SK" sz="2900" b="1" dirty="0">
              <a:latin typeface="Arial Narrow CE" pitchFamily="34" charset="-18"/>
              <a:cs typeface="Arial Narrow CE" pitchFamily="34" charset="-18"/>
            </a:endParaRPr>
          </a:p>
          <a:p>
            <a:pPr marL="514350" indent="-514350">
              <a:buFont typeface="+mj-lt"/>
              <a:buAutoNum type="arabicPeriod"/>
              <a:tabLst>
                <a:tab pos="893763" algn="l"/>
              </a:tabLst>
            </a:pPr>
            <a:r>
              <a:rPr lang="sk-SK" sz="2900" b="1" dirty="0" smtClean="0">
                <a:latin typeface="Arial Narrow CE" pitchFamily="34" charset="-18"/>
                <a:cs typeface="Arial Narrow CE" pitchFamily="34" charset="-18"/>
              </a:rPr>
              <a:t>manažment </a:t>
            </a:r>
            <a:r>
              <a:rPr lang="sk-SK" sz="2900" b="1" dirty="0">
                <a:latin typeface="Arial Narrow CE" pitchFamily="34" charset="-18"/>
                <a:cs typeface="Arial Narrow CE" pitchFamily="34" charset="-18"/>
              </a:rPr>
              <a:t>regionálneho cestovného ruchu</a:t>
            </a:r>
          </a:p>
          <a:p>
            <a:pPr marL="57150" indent="0">
              <a:buNone/>
              <a:tabLst>
                <a:tab pos="893763" algn="l"/>
              </a:tabLst>
            </a:pPr>
            <a:endParaRPr lang="sk-SK" sz="2800" b="1" dirty="0" smtClean="0">
              <a:latin typeface="Arial Narrow CE" pitchFamily="34" charset="-18"/>
              <a:cs typeface="Arial Narrow CE" pitchFamily="34" charset="-18"/>
            </a:endParaRPr>
          </a:p>
          <a:p>
            <a:pPr marL="0" indent="0">
              <a:buNone/>
            </a:pPr>
            <a:r>
              <a:rPr lang="sk-SK" sz="2800" b="1" dirty="0" smtClean="0">
                <a:latin typeface="Arial Narrow CE" pitchFamily="34" charset="-18"/>
                <a:cs typeface="Arial Narrow CE" pitchFamily="34" charset="-18"/>
              </a:rPr>
              <a:t> 7.   vidiecka turistika – pomaturitné VOŠ</a:t>
            </a:r>
            <a:endParaRPr lang="sk-SK" sz="2800" b="1" dirty="0">
              <a:latin typeface="Arial Narrow CE" panose="020B0506020202030204" pitchFamily="34" charset="-18"/>
              <a:cs typeface="Arial Narrow CE" pitchFamily="34" charset="-18"/>
            </a:endParaRPr>
          </a:p>
          <a:p>
            <a:pPr marL="0" indent="0">
              <a:buNone/>
            </a:pPr>
            <a:endParaRPr lang="sk-SK" sz="2800" b="1" dirty="0">
              <a:latin typeface="Arial Narrow CE" panose="020B0506020202030204" pitchFamily="34" charset="-18"/>
              <a:cs typeface="Arial Narrow CE" pitchFamily="34" charset="-18"/>
            </a:endParaRPr>
          </a:p>
          <a:p>
            <a:pPr marL="0" indent="0" algn="ctr">
              <a:buNone/>
            </a:pPr>
            <a:endParaRPr lang="sk-SK" sz="2800" dirty="0">
              <a:solidFill>
                <a:srgbClr val="014F2E"/>
              </a:solidFill>
              <a:latin typeface="Arial Narrow CE" pitchFamily="34" charset="-18"/>
              <a:cs typeface="Arial Narrow CE" pitchFamily="34" charset="-18"/>
            </a:endParaRPr>
          </a:p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856"/>
            <a:ext cx="8820472" cy="1066130"/>
          </a:xfrm>
        </p:spPr>
        <p:txBody>
          <a:bodyPr>
            <a:noAutofit/>
          </a:bodyPr>
          <a:lstStyle/>
          <a:p>
            <a:r>
              <a:rPr lang="sk-SK" sz="4000" b="1" dirty="0">
                <a:solidFill>
                  <a:srgbClr val="006600"/>
                </a:solidFill>
                <a:latin typeface="Arial Narrow CE" pitchFamily="34" charset="-18"/>
                <a:cs typeface="Arial Narrow CE" pitchFamily="34" charset="-18"/>
              </a:rPr>
              <a:t>SOŠ poľnohospodárstva </a:t>
            </a:r>
            <a:r>
              <a:rPr lang="sk-SK" sz="4000" b="1" dirty="0" smtClean="0">
                <a:solidFill>
                  <a:srgbClr val="006600"/>
                </a:solidFill>
                <a:latin typeface="Arial Narrow CE" pitchFamily="34" charset="-18"/>
                <a:cs typeface="Arial Narrow CE" pitchFamily="34" charset="-18"/>
              </a:rPr>
              <a:t>                                 a služieb na </a:t>
            </a:r>
            <a:r>
              <a:rPr lang="sk-SK" sz="4000" b="1" dirty="0">
                <a:solidFill>
                  <a:srgbClr val="006600"/>
                </a:solidFill>
                <a:latin typeface="Arial Narrow CE" pitchFamily="34" charset="-18"/>
                <a:cs typeface="Arial Narrow CE" pitchFamily="34" charset="-18"/>
              </a:rPr>
              <a:t>vidieku </a:t>
            </a:r>
            <a:endParaRPr lang="sk-SK" sz="40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694033"/>
      </p:ext>
    </p:extLst>
  </p:cSld>
  <p:clrMapOvr>
    <a:masterClrMapping/>
  </p:clrMapOvr>
  <p:transition spd="slow" advClick="0" advTm="2420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1412776"/>
            <a:ext cx="6624736" cy="4525963"/>
          </a:xfrm>
        </p:spPr>
        <p:txBody>
          <a:bodyPr>
            <a:noAutofit/>
          </a:bodyPr>
          <a:lstStyle/>
          <a:p>
            <a:pPr marL="382950" indent="-457200">
              <a:lnSpc>
                <a:spcPct val="150000"/>
              </a:lnSpc>
            </a:pPr>
            <a:r>
              <a:rPr lang="sk-SK" sz="2800" dirty="0"/>
              <a:t>v agroturistike</a:t>
            </a:r>
          </a:p>
          <a:p>
            <a:pPr marL="382950" indent="-457200">
              <a:lnSpc>
                <a:spcPct val="150000"/>
              </a:lnSpc>
            </a:pPr>
            <a:r>
              <a:rPr lang="sk-SK" sz="2800" dirty="0"/>
              <a:t>v štátnej správe – ochrana životného prostredia </a:t>
            </a:r>
          </a:p>
          <a:p>
            <a:pPr marL="382950" indent="-457200">
              <a:lnSpc>
                <a:spcPct val="150000"/>
              </a:lnSpc>
            </a:pPr>
            <a:r>
              <a:rPr lang="sk-SK" sz="2800" dirty="0"/>
              <a:t>v mimorezortných súkromných </a:t>
            </a:r>
            <a:br>
              <a:rPr lang="sk-SK" sz="2800" dirty="0"/>
            </a:br>
            <a:r>
              <a:rPr lang="sk-SK" sz="2800" dirty="0"/>
              <a:t>a štátnych firmách</a:t>
            </a:r>
          </a:p>
          <a:p>
            <a:pPr marL="382950" indent="-457200">
              <a:lnSpc>
                <a:spcPct val="150000"/>
              </a:lnSpc>
            </a:pPr>
            <a:r>
              <a:rPr lang="sk-SK" sz="2800" dirty="0"/>
              <a:t>na ekonomických úsekoch firiem</a:t>
            </a:r>
          </a:p>
        </p:txBody>
      </p:sp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4000" b="1" dirty="0" smtClean="0">
                <a:solidFill>
                  <a:srgbClr val="006600"/>
                </a:solidFill>
              </a:rPr>
              <a:t>AGROTURISTIKA </a:t>
            </a:r>
            <a:br>
              <a:rPr lang="sk-SK" sz="4000" b="1" dirty="0" smtClean="0">
                <a:solidFill>
                  <a:srgbClr val="006600"/>
                </a:solidFill>
              </a:rPr>
            </a:br>
            <a:r>
              <a:rPr lang="sk-SK" sz="4000" b="1" dirty="0" smtClean="0">
                <a:solidFill>
                  <a:srgbClr val="006600"/>
                </a:solidFill>
              </a:rPr>
              <a:t>Možnosti uplatnenia:</a:t>
            </a:r>
            <a:endParaRPr lang="sk-SK" sz="4000" b="1" dirty="0">
              <a:solidFill>
                <a:srgbClr val="006600"/>
              </a:solidFill>
            </a:endParaRPr>
          </a:p>
        </p:txBody>
      </p:sp>
      <p:pic>
        <p:nvPicPr>
          <p:cNvPr id="26626" name="Picture 2" descr="agroturistika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1412776"/>
            <a:ext cx="2304256" cy="205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ovce"/>
          <p:cNvPicPr preferRelativeResize="0">
            <a:picLocks noChangeArrowheads="1"/>
          </p:cNvPicPr>
          <p:nvPr/>
        </p:nvPicPr>
        <p:blipFill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3717032"/>
            <a:ext cx="2339851" cy="216024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94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574286"/>
            <a:ext cx="295232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BlokTextu 2"/>
          <p:cNvSpPr txBox="1"/>
          <p:nvPr/>
        </p:nvSpPr>
        <p:spPr>
          <a:xfrm>
            <a:off x="467544" y="1041117"/>
            <a:ext cx="756084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295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800" dirty="0">
                <a:latin typeface="+mn-lt"/>
              </a:rPr>
              <a:t>v turistických informačných centrách</a:t>
            </a:r>
          </a:p>
          <a:p>
            <a:pPr marL="38295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800" dirty="0">
                <a:latin typeface="+mn-lt"/>
              </a:rPr>
              <a:t> v rekreačných a ubytovacích zariadeniach</a:t>
            </a:r>
          </a:p>
          <a:p>
            <a:pPr marL="38295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800" dirty="0">
                <a:latin typeface="+mn-lt"/>
              </a:rPr>
              <a:t> ako samostatný podnikateľ v agroturistike</a:t>
            </a:r>
          </a:p>
          <a:p>
            <a:pPr marL="38295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800" dirty="0">
                <a:latin typeface="+mn-lt"/>
              </a:rPr>
              <a:t> v sprievodcovskej činnosti a iných službách spojených s agroturistikou a cestovným ruchom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251520" y="266150"/>
            <a:ext cx="86868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4800" b="1" dirty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Možnosti </a:t>
            </a:r>
            <a:r>
              <a:rPr lang="sk-SK" sz="4800" b="1" dirty="0" smtClean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uplatnenia:</a:t>
            </a:r>
            <a:endParaRPr lang="sk-SK" sz="4800" b="1" dirty="0">
              <a:solidFill>
                <a:srgbClr val="0066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9458" name="GOFVC_ObrazokFullViewControl_Image" descr="Výhľad z plte"/>
          <p:cNvPicPr>
            <a:picLocks noChangeAspect="1" noChangeArrowheads="1"/>
          </p:cNvPicPr>
          <p:nvPr/>
        </p:nvPicPr>
        <p:blipFill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4509120"/>
            <a:ext cx="2736304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5296448"/>
      </p:ext>
    </p:extLst>
  </p:cSld>
  <p:clrMapOvr>
    <a:masterClrMapping/>
  </p:clrMapOvr>
  <p:transition advTm="141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ttp://www.spospredza.edu.sk/wp-content/gallery/agroturistika/dscn353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375" y="1207491"/>
            <a:ext cx="3528753" cy="2647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5059363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Skupina 5"/>
          <p:cNvGrpSpPr/>
          <p:nvPr/>
        </p:nvGrpSpPr>
        <p:grpSpPr>
          <a:xfrm>
            <a:off x="5580112" y="1268760"/>
            <a:ext cx="3094806" cy="5256584"/>
            <a:chOff x="6096000" y="1660066"/>
            <a:chExt cx="3094806" cy="5275633"/>
          </a:xfrm>
        </p:grpSpPr>
        <p:pic>
          <p:nvPicPr>
            <p:cNvPr id="7" name="Picture 1" descr="C:\Stredná poľnohospodárska škola\FOTKY\1.V-prax\DSC09048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000" y="1660066"/>
              <a:ext cx="3048000" cy="4064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5764522"/>
              <a:ext cx="3034630" cy="1171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Nadpis 1"/>
          <p:cNvSpPr txBox="1">
            <a:spLocks/>
          </p:cNvSpPr>
          <p:nvPr/>
        </p:nvSpPr>
        <p:spPr>
          <a:xfrm>
            <a:off x="457200" y="404664"/>
            <a:ext cx="86868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4400" b="1" dirty="0" smtClean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Spolupráca v agroturistike</a:t>
            </a:r>
            <a:endParaRPr lang="sk-SK" sz="4400" b="1" dirty="0">
              <a:solidFill>
                <a:srgbClr val="0066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40939048"/>
      </p:ext>
    </p:extLst>
  </p:cSld>
  <p:clrMapOvr>
    <a:masterClrMapping/>
  </p:clrMapOvr>
  <p:transition advTm="6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4392488" cy="1052736"/>
          </a:xfrm>
        </p:spPr>
        <p:txBody>
          <a:bodyPr>
            <a:normAutofit/>
          </a:bodyPr>
          <a:lstStyle/>
          <a:p>
            <a:r>
              <a:rPr lang="sk-SK" sz="4000" b="1" cap="all" dirty="0">
                <a:solidFill>
                  <a:srgbClr val="006600"/>
                </a:solidFill>
              </a:rPr>
              <a:t>Veterinárstvo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88639"/>
            <a:ext cx="3816424" cy="2544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3580" y="3933056"/>
            <a:ext cx="378042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ĺžnik 3"/>
          <p:cNvSpPr/>
          <p:nvPr/>
        </p:nvSpPr>
        <p:spPr>
          <a:xfrm>
            <a:off x="179512" y="980728"/>
            <a:ext cx="7200800" cy="5496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dirty="0" smtClean="0">
                <a:latin typeface="+mn-lt"/>
              </a:rPr>
              <a:t>Uplatnenie</a:t>
            </a:r>
            <a:r>
              <a:rPr lang="sk-SK" sz="3200" dirty="0" smtClean="0">
                <a:latin typeface="+mn-lt"/>
              </a:rPr>
              <a:t>:</a:t>
            </a:r>
            <a:endParaRPr lang="sk-SK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sk-SK" sz="2800" dirty="0" smtClean="0">
                <a:latin typeface="+mn-lt"/>
              </a:rPr>
              <a:t>vo </a:t>
            </a:r>
            <a:r>
              <a:rPr lang="sk-SK" sz="2800" dirty="0">
                <a:latin typeface="+mn-lt"/>
              </a:rPr>
              <a:t>veterinárnych liečebných </a:t>
            </a:r>
            <a:r>
              <a:rPr lang="sk-SK" sz="2800" dirty="0" smtClean="0">
                <a:latin typeface="+mn-lt"/>
              </a:rPr>
              <a:t/>
            </a:r>
            <a:br>
              <a:rPr lang="sk-SK" sz="2800" dirty="0" smtClean="0">
                <a:latin typeface="+mn-lt"/>
              </a:rPr>
            </a:br>
            <a:r>
              <a:rPr lang="sk-SK" sz="2800" dirty="0" smtClean="0">
                <a:latin typeface="+mn-lt"/>
              </a:rPr>
              <a:t>zariadeniach</a:t>
            </a:r>
            <a:endParaRPr lang="sk-SK" sz="28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sk-SK" sz="2800" dirty="0">
                <a:latin typeface="+mn-lt"/>
              </a:rPr>
              <a:t>vo veterinárnom výskume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sk-SK" sz="2800" dirty="0" smtClean="0">
                <a:latin typeface="+mn-lt"/>
              </a:rPr>
              <a:t>na </a:t>
            </a:r>
            <a:r>
              <a:rPr lang="sk-SK" sz="2800" dirty="0">
                <a:latin typeface="+mn-lt"/>
              </a:rPr>
              <a:t>úseku hygienickej a veterinárnej </a:t>
            </a:r>
            <a:r>
              <a:rPr lang="sk-SK" sz="2800" dirty="0" smtClean="0">
                <a:latin typeface="+mn-lt"/>
              </a:rPr>
              <a:t>kontroly</a:t>
            </a:r>
            <a:endParaRPr lang="sk-SK" sz="28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sk-SK" sz="2800" dirty="0">
                <a:latin typeface="+mn-lt"/>
              </a:rPr>
              <a:t>v podnikoch potravinárskeho priemyslu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sk-SK" sz="2800" dirty="0">
                <a:latin typeface="+mn-lt"/>
              </a:rPr>
              <a:t>špecifických kvalifikovaných </a:t>
            </a:r>
            <a:r>
              <a:rPr lang="sk-SK" sz="2800" dirty="0" smtClean="0">
                <a:latin typeface="+mn-lt"/>
              </a:rPr>
              <a:t/>
            </a:r>
            <a:br>
              <a:rPr lang="sk-SK" sz="2800" dirty="0" smtClean="0">
                <a:latin typeface="+mn-lt"/>
              </a:rPr>
            </a:br>
            <a:r>
              <a:rPr lang="sk-SK" sz="2800" dirty="0" smtClean="0">
                <a:latin typeface="+mn-lt"/>
              </a:rPr>
              <a:t>službách</a:t>
            </a:r>
            <a:endParaRPr lang="sk-SK" sz="28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sk-SK" sz="2800" dirty="0" smtClean="0">
                <a:latin typeface="+mn-lt"/>
              </a:rPr>
              <a:t>v </a:t>
            </a:r>
            <a:r>
              <a:rPr lang="sk-SK" sz="2800" dirty="0">
                <a:latin typeface="+mn-lt"/>
              </a:rPr>
              <a:t>podnikoch </a:t>
            </a:r>
            <a:r>
              <a:rPr lang="sk-SK" sz="2800" dirty="0" smtClean="0">
                <a:latin typeface="+mn-lt"/>
              </a:rPr>
              <a:t>poľnohospod.</a:t>
            </a:r>
            <a:br>
              <a:rPr lang="sk-SK" sz="2800" dirty="0" smtClean="0">
                <a:latin typeface="+mn-lt"/>
              </a:rPr>
            </a:br>
            <a:r>
              <a:rPr lang="sk-SK" sz="2800" dirty="0" smtClean="0">
                <a:latin typeface="+mn-lt"/>
              </a:rPr>
              <a:t> </a:t>
            </a:r>
            <a:r>
              <a:rPr lang="sk-SK" sz="2800" dirty="0">
                <a:latin typeface="+mn-lt"/>
              </a:rPr>
              <a:t>výroby a služieb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sk-SK" sz="2800" dirty="0" smtClean="0">
                <a:latin typeface="+mn-lt"/>
              </a:rPr>
              <a:t>v </a:t>
            </a:r>
            <a:r>
              <a:rPr lang="sk-SK" sz="2800" dirty="0">
                <a:latin typeface="+mn-lt"/>
              </a:rPr>
              <a:t>predajniach </a:t>
            </a:r>
            <a:r>
              <a:rPr lang="sk-SK" sz="2800" dirty="0" smtClean="0">
                <a:latin typeface="+mn-lt"/>
              </a:rPr>
              <a:t>drobnochovu</a:t>
            </a:r>
            <a:endParaRPr lang="sk-SK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58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4006">
        <p:cut/>
      </p:transition>
    </mc:Choice>
    <mc:Fallback xmlns="">
      <p:transition advTm="14006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96749"/>
            <a:ext cx="7848872" cy="850106"/>
          </a:xfrm>
        </p:spPr>
        <p:txBody>
          <a:bodyPr>
            <a:noAutofit/>
          </a:bodyPr>
          <a:lstStyle/>
          <a:p>
            <a:pPr algn="l"/>
            <a:r>
              <a:rPr lang="sk-SK" b="1" cap="all" dirty="0" smtClean="0">
                <a:solidFill>
                  <a:srgbClr val="006600"/>
                </a:solidFill>
              </a:rPr>
              <a:t>Spolupráca :</a:t>
            </a:r>
            <a:endParaRPr lang="sk-SK" b="1" cap="all" dirty="0">
              <a:solidFill>
                <a:srgbClr val="0066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4154" y="1124744"/>
            <a:ext cx="4258816" cy="297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92" y="1200288"/>
            <a:ext cx="1858516" cy="1858516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6498" y="4095590"/>
            <a:ext cx="4334127" cy="864096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3058804"/>
            <a:ext cx="4176464" cy="348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70232"/>
      </p:ext>
    </p:extLst>
  </p:cSld>
  <p:clrMapOvr>
    <a:masterClrMapping/>
  </p:clrMapOvr>
  <p:transition spd="slow" advTm="871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sk-SK" sz="4000" b="1" cap="all" dirty="0" smtClean="0">
                <a:solidFill>
                  <a:srgbClr val="006600"/>
                </a:solidFill>
              </a:rPr>
              <a:t>Manažment </a:t>
            </a:r>
            <a:r>
              <a:rPr lang="sk-SK" sz="4000" b="1" cap="all" dirty="0">
                <a:solidFill>
                  <a:srgbClr val="006600"/>
                </a:solidFill>
              </a:rPr>
              <a:t>regionálneho cestovného ruchu</a:t>
            </a:r>
            <a:endParaRPr lang="sk-SK" sz="4000" dirty="0">
              <a:solidFill>
                <a:srgbClr val="006600"/>
              </a:solidFill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147065" y="2185919"/>
            <a:ext cx="8280920" cy="4365103"/>
            <a:chOff x="172120" y="3730625"/>
            <a:chExt cx="6767513" cy="3127375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120" y="3730625"/>
              <a:ext cx="6767513" cy="3127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Obdĺžnik 4"/>
            <p:cNvSpPr/>
            <p:nvPr/>
          </p:nvSpPr>
          <p:spPr>
            <a:xfrm>
              <a:off x="315516" y="3782215"/>
              <a:ext cx="3240360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k-SK" dirty="0" smtClean="0"/>
                <a:t>Exkurzia Viedeň</a:t>
              </a:r>
              <a:endParaRPr lang="sk-SK" dirty="0"/>
            </a:p>
          </p:txBody>
        </p:sp>
      </p:grp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857194"/>
            <a:ext cx="3985061" cy="3511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1226683"/>
      </p:ext>
    </p:extLst>
  </p:cSld>
  <p:clrMapOvr>
    <a:masterClrMapping/>
  </p:clrMapOvr>
  <p:transition spd="slow" advTm="638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 smtClean="0"/>
              <a:t/>
            </a:r>
            <a:br>
              <a:rPr lang="sk-SK" dirty="0" smtClean="0"/>
            </a:br>
            <a:r>
              <a:rPr lang="sk-SK" b="1" cap="all" dirty="0" smtClean="0">
                <a:solidFill>
                  <a:srgbClr val="006600"/>
                </a:solidFill>
              </a:rPr>
              <a:t>Manažment </a:t>
            </a:r>
            <a:r>
              <a:rPr lang="sk-SK" b="1" cap="all" dirty="0">
                <a:solidFill>
                  <a:srgbClr val="006600"/>
                </a:solidFill>
              </a:rPr>
              <a:t>regionálneho cestovného ruchu</a:t>
            </a:r>
            <a:r>
              <a:rPr lang="sk-SK" b="1" cap="all" dirty="0" smtClean="0"/>
              <a:t/>
            </a:r>
            <a:br>
              <a:rPr lang="sk-SK" b="1" cap="all" dirty="0" smtClean="0"/>
            </a:br>
            <a:r>
              <a:rPr lang="sk-SK" dirty="0"/>
              <a:t> </a:t>
            </a:r>
            <a:r>
              <a:rPr lang="sk-SK" dirty="0" smtClean="0"/>
              <a:t>   </a:t>
            </a:r>
            <a:endParaRPr lang="sk-SK" b="1" dirty="0"/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 3" pitchFamily="18" charset="2"/>
              <a:buNone/>
            </a:pPr>
            <a:r>
              <a:rPr lang="sk-SK" b="1" dirty="0" smtClean="0"/>
              <a:t>Možnosti uplatnenia:</a:t>
            </a:r>
          </a:p>
          <a:p>
            <a:pPr>
              <a:buFont typeface="Wingdings 3" pitchFamily="18" charset="2"/>
              <a:buNone/>
            </a:pPr>
            <a:endParaRPr lang="sk-SK" sz="1200" dirty="0" smtClean="0"/>
          </a:p>
          <a:p>
            <a:pPr>
              <a:spcBef>
                <a:spcPts val="600"/>
              </a:spcBef>
            </a:pPr>
            <a:r>
              <a:rPr lang="sk-SK" dirty="0" smtClean="0"/>
              <a:t>v cestovných kanceláriách, agentúrach</a:t>
            </a:r>
          </a:p>
          <a:p>
            <a:r>
              <a:rPr lang="sk-SK" dirty="0" smtClean="0"/>
              <a:t>v turistických informačných centrách</a:t>
            </a:r>
          </a:p>
          <a:p>
            <a:r>
              <a:rPr lang="sk-SK" dirty="0" smtClean="0"/>
              <a:t>v kúpeľných, rekreačných a ubytovacích zariadeniach</a:t>
            </a:r>
          </a:p>
          <a:p>
            <a:r>
              <a:rPr lang="sk-SK" dirty="0" smtClean="0"/>
              <a:t>v sprievodcovskej činnosti</a:t>
            </a:r>
          </a:p>
          <a:p>
            <a:r>
              <a:rPr lang="sk-SK" dirty="0" smtClean="0"/>
              <a:t>samostatný podnikateľ v cestovnom ruchu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608">
        <p14:doors dir="vert"/>
      </p:transition>
    </mc:Choice>
    <mc:Fallback xmlns="">
      <p:transition spd="slow" advTm="106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711" y="912622"/>
            <a:ext cx="3711647" cy="2542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b="1" dirty="0" smtClean="0">
                <a:solidFill>
                  <a:srgbClr val="006600"/>
                </a:solidFill>
                <a:latin typeface="Arial Narrow CE" panose="020B0506020202030204" pitchFamily="34" charset="-18"/>
                <a:cs typeface="Arial Narrow CE" panose="020B0506020202030204" pitchFamily="34" charset="-18"/>
              </a:rPr>
              <a:t>Spolupráca:</a:t>
            </a:r>
            <a:endParaRPr lang="sk-SK" dirty="0">
              <a:solidFill>
                <a:srgbClr val="006600"/>
              </a:solidFill>
              <a:latin typeface="Arial Narrow CE" panose="020B0506020202030204" pitchFamily="34" charset="-18"/>
              <a:cs typeface="Arial Narrow CE" panose="020B0506020202030204" pitchFamily="34" charset="-18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1340768"/>
            <a:ext cx="8229600" cy="4525963"/>
          </a:xfrm>
        </p:spPr>
        <p:txBody>
          <a:bodyPr/>
          <a:lstStyle/>
          <a:p>
            <a:r>
              <a:rPr lang="sk-SK" dirty="0"/>
              <a:t>P</a:t>
            </a:r>
            <a:r>
              <a:rPr lang="sk-SK" dirty="0" smtClean="0"/>
              <a:t>ovažské </a:t>
            </a:r>
            <a:r>
              <a:rPr lang="sk-SK" dirty="0"/>
              <a:t>múzeum v Žiline</a:t>
            </a:r>
          </a:p>
          <a:p>
            <a:r>
              <a:rPr lang="sk-SK" dirty="0"/>
              <a:t>C</a:t>
            </a:r>
            <a:r>
              <a:rPr lang="sk-SK" dirty="0" smtClean="0"/>
              <a:t>estovná </a:t>
            </a:r>
            <a:r>
              <a:rPr lang="sk-SK" dirty="0"/>
              <a:t>kancelária Saturn</a:t>
            </a:r>
          </a:p>
          <a:p>
            <a:r>
              <a:rPr lang="sk-SK" dirty="0"/>
              <a:t>J</a:t>
            </a:r>
            <a:r>
              <a:rPr lang="sk-SK" dirty="0" smtClean="0"/>
              <a:t>ednota </a:t>
            </a:r>
            <a:r>
              <a:rPr lang="sk-SK" dirty="0"/>
              <a:t>dôchodcov Slovenska</a:t>
            </a:r>
          </a:p>
          <a:p>
            <a:r>
              <a:rPr lang="sk-SK" dirty="0"/>
              <a:t>Agropenzión Grunt, Papradno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717032"/>
            <a:ext cx="4957183" cy="310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ĺžnik 3"/>
          <p:cNvSpPr/>
          <p:nvPr/>
        </p:nvSpPr>
        <p:spPr>
          <a:xfrm>
            <a:off x="4932040" y="5373216"/>
            <a:ext cx="4032448" cy="10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 smtClean="0"/>
              <a:t>Študentská spoločnosť </a:t>
            </a:r>
            <a:br>
              <a:rPr lang="sk-SK" sz="2000" dirty="0" smtClean="0"/>
            </a:br>
            <a:r>
              <a:rPr lang="sk-SK" sz="2000" dirty="0" smtClean="0"/>
              <a:t> „Podnikanie v cestovnom ruchu“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311146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1447">
        <p14:switch dir="r"/>
      </p:transition>
    </mc:Choice>
    <mc:Fallback xmlns="">
      <p:transition spd="slow" advTm="114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496944" cy="1700808"/>
          </a:xfrm>
          <a:noFill/>
        </p:spPr>
        <p:txBody>
          <a:bodyPr>
            <a:normAutofit fontScale="90000"/>
          </a:bodyPr>
          <a:lstStyle/>
          <a:p>
            <a:r>
              <a:rPr lang="sk-SK" b="1" cap="all" dirty="0">
                <a:solidFill>
                  <a:srgbClr val="006600"/>
                </a:solidFill>
              </a:rPr>
              <a:t>Vidiecka turistika </a:t>
            </a:r>
            <a:r>
              <a:rPr lang="sk-SK" dirty="0" smtClean="0">
                <a:solidFill>
                  <a:srgbClr val="006600"/>
                </a:solidFill>
              </a:rPr>
              <a:t/>
            </a:r>
            <a:br>
              <a:rPr lang="sk-SK" dirty="0" smtClean="0">
                <a:solidFill>
                  <a:srgbClr val="006600"/>
                </a:solidFill>
              </a:rPr>
            </a:br>
            <a:r>
              <a:rPr lang="sk-SK" sz="3600" b="1" dirty="0" smtClean="0">
                <a:solidFill>
                  <a:srgbClr val="006600"/>
                </a:solidFill>
              </a:rPr>
              <a:t>vyššie </a:t>
            </a:r>
            <a:r>
              <a:rPr lang="sk-SK" sz="3600" b="1" dirty="0">
                <a:solidFill>
                  <a:srgbClr val="006600"/>
                </a:solidFill>
              </a:rPr>
              <a:t>odborné </a:t>
            </a:r>
            <a:r>
              <a:rPr lang="sk-SK" sz="3600" b="1" dirty="0" smtClean="0">
                <a:solidFill>
                  <a:srgbClr val="006600"/>
                </a:solidFill>
              </a:rPr>
              <a:t>štúdium - pomaturitné </a:t>
            </a:r>
            <a:r>
              <a:rPr lang="sk-SK" sz="3600" b="1" dirty="0">
                <a:solidFill>
                  <a:srgbClr val="006600"/>
                </a:solidFill>
              </a:rPr>
              <a:t>štúdium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07504" y="1484784"/>
            <a:ext cx="5057002" cy="4525963"/>
          </a:xfrm>
        </p:spPr>
        <p:txBody>
          <a:bodyPr>
            <a:noAutofit/>
          </a:bodyPr>
          <a:lstStyle/>
          <a:p>
            <a:r>
              <a:rPr lang="sk-SK" dirty="0"/>
              <a:t>Dĺžka vzdelávania a prípravy</a:t>
            </a:r>
            <a:r>
              <a:rPr lang="sk-SK" dirty="0" smtClean="0"/>
              <a:t>:             </a:t>
            </a:r>
            <a:r>
              <a:rPr lang="sk-SK" b="1" dirty="0"/>
              <a:t>3 </a:t>
            </a:r>
            <a:r>
              <a:rPr lang="sk-SK" b="1" dirty="0" smtClean="0"/>
              <a:t>roky</a:t>
            </a:r>
            <a:endParaRPr lang="sk-SK" b="1" dirty="0"/>
          </a:p>
          <a:p>
            <a:r>
              <a:rPr lang="sk-SK" dirty="0" smtClean="0"/>
              <a:t>Spôsob ukončenia štúdia: absolventská skúška</a:t>
            </a:r>
          </a:p>
          <a:p>
            <a:r>
              <a:rPr lang="sk-SK" dirty="0" smtClean="0"/>
              <a:t>Doklad </a:t>
            </a:r>
            <a:r>
              <a:rPr lang="sk-SK" dirty="0"/>
              <a:t>o vzdelaní: absolventský </a:t>
            </a:r>
            <a:r>
              <a:rPr lang="sk-SK" dirty="0" smtClean="0"/>
              <a:t>diplom</a:t>
            </a:r>
          </a:p>
          <a:p>
            <a:r>
              <a:rPr lang="sk-SK" dirty="0" smtClean="0"/>
              <a:t>titul </a:t>
            </a:r>
            <a:r>
              <a:rPr lang="sk-SK" dirty="0"/>
              <a:t>“diplomovaný špecialista” so skratkou “</a:t>
            </a:r>
            <a:r>
              <a:rPr lang="sk-SK" b="1" dirty="0"/>
              <a:t>DiS</a:t>
            </a:r>
            <a:r>
              <a:rPr lang="sk-SK" dirty="0"/>
              <a:t>“; </a:t>
            </a:r>
            <a:endParaRPr lang="sk-SK" dirty="0" smtClean="0"/>
          </a:p>
          <a:p>
            <a:r>
              <a:rPr lang="sk-SK" dirty="0" smtClean="0"/>
              <a:t>titul </a:t>
            </a:r>
            <a:r>
              <a:rPr lang="sk-SK" dirty="0"/>
              <a:t>sa uvádza za priezviskom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8693" y="3756068"/>
            <a:ext cx="3306289" cy="2479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2809" y="1556792"/>
            <a:ext cx="3084848" cy="2196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9770188"/>
      </p:ext>
    </p:extLst>
  </p:cSld>
  <p:clrMapOvr>
    <a:masterClrMapping/>
  </p:clrMapOvr>
  <p:transition spd="slow" advTm="1205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07504" y="1412776"/>
            <a:ext cx="871296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extrusionH="57150" contourW="6350" prstMaterial="plastic">
              <a:bevelT w="20320" h="20320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sk-SK" sz="9600" b="1" cap="all" spc="0" dirty="0" smtClean="0">
                <a:ln/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48000">
                      <a:srgbClr val="400040"/>
                    </a:gs>
                    <a:gs pos="68000">
                      <a:srgbClr val="8F0040"/>
                    </a:gs>
                    <a:gs pos="84000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gency FB" pitchFamily="34" charset="0"/>
                <a:cs typeface="Arial Narrow CE" pitchFamily="34" charset="-18"/>
              </a:rPr>
              <a:t>ZO ŽIVOTA</a:t>
            </a:r>
          </a:p>
          <a:p>
            <a:pPr algn="ctr"/>
            <a:r>
              <a:rPr lang="sk-SK" sz="9600" b="1" cap="all" spc="0" dirty="0" smtClean="0">
                <a:ln/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48000">
                      <a:srgbClr val="400040"/>
                    </a:gs>
                    <a:gs pos="68000">
                      <a:srgbClr val="8F0040"/>
                    </a:gs>
                    <a:gs pos="84000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gency FB" pitchFamily="34" charset="0"/>
                <a:cs typeface="Arial Narrow CE" pitchFamily="34" charset="-18"/>
              </a:rPr>
              <a:t> NAŠEJ ŠKOLY</a:t>
            </a:r>
            <a:endParaRPr lang="sk-SK" sz="9600" b="1" cap="all" spc="0" dirty="0">
              <a:ln/>
              <a:gradFill>
                <a:gsLst>
                  <a:gs pos="0">
                    <a:srgbClr val="000000"/>
                  </a:gs>
                  <a:gs pos="20000">
                    <a:srgbClr val="000040"/>
                  </a:gs>
                  <a:gs pos="48000">
                    <a:srgbClr val="400040"/>
                  </a:gs>
                  <a:gs pos="68000">
                    <a:srgbClr val="8F0040"/>
                  </a:gs>
                  <a:gs pos="84000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gency FB" pitchFamily="34" charset="0"/>
              <a:cs typeface="Arial Narrow CE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53737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139">
        <p14:vortex dir="r"/>
      </p:transition>
    </mc:Choice>
    <mc:Fallback xmlns="">
      <p:transition spd="slow" advTm="21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jekt pre text 4"/>
          <p:cNvSpPr>
            <a:spLocks noGrp="1"/>
          </p:cNvSpPr>
          <p:nvPr>
            <p:ph type="body" idx="1"/>
          </p:nvPr>
        </p:nvSpPr>
        <p:spPr>
          <a:xfrm>
            <a:off x="611560" y="2060848"/>
            <a:ext cx="7772400" cy="1500187"/>
          </a:xfrm>
        </p:spPr>
        <p:txBody>
          <a:bodyPr>
            <a:normAutofit/>
          </a:bodyPr>
          <a:lstStyle/>
          <a:p>
            <a:pPr algn="ctr"/>
            <a:r>
              <a:rPr lang="sk-SK" sz="6000" b="1" dirty="0" smtClean="0">
                <a:solidFill>
                  <a:srgbClr val="003300"/>
                </a:solidFill>
              </a:rPr>
              <a:t>ODBORNÉ UČEBNE</a:t>
            </a:r>
            <a:endParaRPr lang="sk-SK" sz="6000" b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85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4"/>
    </mc:Choice>
    <mc:Fallback xmlns="">
      <p:transition spd="slow" advTm="2634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0754" y="833998"/>
            <a:ext cx="3628918" cy="2721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98451" y="0"/>
            <a:ext cx="8229600" cy="1143000"/>
          </a:xfrm>
        </p:spPr>
        <p:txBody>
          <a:bodyPr>
            <a:normAutofit/>
          </a:bodyPr>
          <a:lstStyle/>
          <a:p>
            <a:r>
              <a:rPr lang="sk-SK" b="1" cap="all" dirty="0" smtClean="0">
                <a:solidFill>
                  <a:srgbClr val="006600"/>
                </a:solidFill>
              </a:rPr>
              <a:t>Deň životného prostredia</a:t>
            </a:r>
            <a:endParaRPr lang="sk-SK" b="1" cap="all" dirty="0">
              <a:solidFill>
                <a:srgbClr val="0066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629072"/>
            <a:ext cx="4005098" cy="2680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ĺžnik 1"/>
          <p:cNvSpPr/>
          <p:nvPr/>
        </p:nvSpPr>
        <p:spPr>
          <a:xfrm>
            <a:off x="298451" y="1143000"/>
            <a:ext cx="4176464" cy="20198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>
                <a:solidFill>
                  <a:sysClr val="windowText" lastClr="000000"/>
                </a:solidFill>
                <a:latin typeface="Arial Narrow CE" pitchFamily="34" charset="-18"/>
                <a:cs typeface="Arial Narrow CE" pitchFamily="34" charset="-18"/>
              </a:rPr>
              <a:t>V rámci environmentálnej výchovy sa každoročne organizuje </a:t>
            </a:r>
          </a:p>
          <a:p>
            <a:pPr algn="ctr"/>
            <a:r>
              <a:rPr lang="sk-SK" sz="2400" dirty="0" smtClean="0">
                <a:solidFill>
                  <a:sysClr val="windowText" lastClr="000000"/>
                </a:solidFill>
                <a:latin typeface="Arial Narrow CE" pitchFamily="34" charset="-18"/>
                <a:cs typeface="Arial Narrow CE" pitchFamily="34" charset="-18"/>
              </a:rPr>
              <a:t>   </a:t>
            </a:r>
            <a:r>
              <a:rPr lang="sk-SK" sz="2400" b="1" dirty="0" smtClean="0">
                <a:solidFill>
                  <a:sysClr val="windowText" lastClr="000000"/>
                </a:solidFill>
                <a:latin typeface="Arial Narrow CE" pitchFamily="34" charset="-18"/>
                <a:cs typeface="Arial Narrow CE" pitchFamily="34" charset="-18"/>
              </a:rPr>
              <a:t>Deň životného prostredia</a:t>
            </a:r>
            <a:r>
              <a:rPr lang="sk-SK" sz="2400" dirty="0" smtClean="0">
                <a:solidFill>
                  <a:sysClr val="windowText" lastClr="000000"/>
                </a:solidFill>
                <a:latin typeface="Arial Narrow CE" pitchFamily="34" charset="-18"/>
                <a:cs typeface="Arial Narrow CE" pitchFamily="34" charset="-18"/>
              </a:rPr>
              <a:t>. 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5" y="3592381"/>
            <a:ext cx="3814607" cy="2860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419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9451">
        <p14:flash/>
      </p:transition>
    </mc:Choice>
    <mc:Fallback xmlns="">
      <p:transition spd="slow" advTm="94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006600"/>
                </a:solidFill>
              </a:rPr>
              <a:t>Súťaž MLADÝ EKOFARMÁR</a:t>
            </a:r>
            <a:endParaRPr lang="sk-SK" b="1" dirty="0">
              <a:solidFill>
                <a:srgbClr val="006600"/>
              </a:solidFill>
            </a:endParaRPr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k-SK" dirty="0" smtClean="0"/>
              <a:t>Každoročne sa naši študenti zúčastňujú školského, krajského aj celoslovenského kola          s poprednými umiesteniami.</a:t>
            </a:r>
            <a:endParaRPr lang="sk-SK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2" y="3461526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4200" y="3422785"/>
            <a:ext cx="4519800" cy="3389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956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654">
        <p14:flythrough/>
      </p:transition>
    </mc:Choice>
    <mc:Fallback xmlns="">
      <p:transition spd="slow" advTm="76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4844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sk-SK" b="1" cap="all" dirty="0" smtClean="0">
                <a:solidFill>
                  <a:srgbClr val="006600"/>
                </a:solidFill>
              </a:rPr>
              <a:t>Junior Achievement Slovensko</a:t>
            </a:r>
            <a:endParaRPr lang="sk-SK" b="1" cap="all" dirty="0">
              <a:solidFill>
                <a:srgbClr val="0066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1603597"/>
            <a:ext cx="5150188" cy="4525963"/>
          </a:xfrm>
        </p:spPr>
        <p:txBody>
          <a:bodyPr>
            <a:normAutofit/>
          </a:bodyPr>
          <a:lstStyle/>
          <a:p>
            <a:r>
              <a:rPr lang="sk-SK" dirty="0" smtClean="0"/>
              <a:t>Študenti majú </a:t>
            </a:r>
            <a:r>
              <a:rPr lang="sk-SK" dirty="0"/>
              <a:t>možnosť vyskúšať si podnikanie </a:t>
            </a:r>
            <a:r>
              <a:rPr lang="sk-SK" dirty="0" smtClean="0"/>
              <a:t>             v študentskej spoločnosti              v rámci predmetov:</a:t>
            </a:r>
          </a:p>
          <a:p>
            <a:endParaRPr lang="sk-SK" dirty="0"/>
          </a:p>
          <a:p>
            <a:pPr lvl="1"/>
            <a:r>
              <a:rPr lang="sk-SK" sz="3200" b="1" dirty="0" smtClean="0"/>
              <a:t>Aplikovaná ekonómia </a:t>
            </a:r>
          </a:p>
          <a:p>
            <a:pPr lvl="1"/>
            <a:r>
              <a:rPr lang="sk-SK" sz="3200" b="1" dirty="0" smtClean="0"/>
              <a:t>Podnikanie  v cestovnom ruchu</a:t>
            </a:r>
          </a:p>
          <a:p>
            <a:endParaRPr lang="sk-SK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4486" y="943837"/>
            <a:ext cx="2969958" cy="2020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9700" y="3284984"/>
            <a:ext cx="3579529" cy="284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7530259"/>
      </p:ext>
    </p:extLst>
  </p:cSld>
  <p:clrMapOvr>
    <a:masterClrMapping/>
  </p:clrMapOvr>
  <p:transition spd="slow" advTm="892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005063"/>
            <a:ext cx="4032448" cy="242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00444"/>
            <a:ext cx="8229600" cy="1143000"/>
          </a:xfrm>
        </p:spPr>
        <p:txBody>
          <a:bodyPr/>
          <a:lstStyle/>
          <a:p>
            <a:r>
              <a:rPr lang="sk-SK" dirty="0" smtClean="0">
                <a:solidFill>
                  <a:srgbClr val="006600"/>
                </a:solidFill>
              </a:rPr>
              <a:t>Výstava </a:t>
            </a:r>
            <a:r>
              <a:rPr lang="sk-SK" b="1" dirty="0" smtClean="0">
                <a:solidFill>
                  <a:srgbClr val="006600"/>
                </a:solidFill>
              </a:rPr>
              <a:t>JARNÁ KRÁSA</a:t>
            </a:r>
            <a:endParaRPr lang="sk-SK" b="1" dirty="0">
              <a:solidFill>
                <a:srgbClr val="0066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36766" y="1268760"/>
            <a:ext cx="5227321" cy="2448272"/>
          </a:xfrm>
        </p:spPr>
        <p:txBody>
          <a:bodyPr/>
          <a:lstStyle/>
          <a:p>
            <a:r>
              <a:rPr lang="sk-SK" dirty="0" smtClean="0"/>
              <a:t>sme spoluorganizátorom výstavy </a:t>
            </a:r>
            <a:r>
              <a:rPr lang="sk-SK" b="1" dirty="0" smtClean="0"/>
              <a:t>Jarná krása</a:t>
            </a:r>
            <a:r>
              <a:rPr lang="sk-SK" dirty="0" smtClean="0"/>
              <a:t>, ktorá sa uskutočňuje v areáli Budatínskeho hradu</a:t>
            </a:r>
          </a:p>
          <a:p>
            <a:pPr marL="0" indent="0">
              <a:buNone/>
            </a:pPr>
            <a:endParaRPr lang="sk-SK" dirty="0" smtClean="0"/>
          </a:p>
          <a:p>
            <a:endParaRPr lang="sk-S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323" y="1311234"/>
            <a:ext cx="3434044" cy="240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2082" y="3999508"/>
            <a:ext cx="3951284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13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9226">
        <p:cut/>
      </p:transition>
    </mc:Choice>
    <mc:Fallback xmlns="">
      <p:transition advTm="9226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>
                <a:solidFill>
                  <a:srgbClr val="006600"/>
                </a:solidFill>
              </a:rPr>
              <a:t>Floristická </a:t>
            </a:r>
            <a:r>
              <a:rPr lang="sk-SK" dirty="0">
                <a:solidFill>
                  <a:srgbClr val="006600"/>
                </a:solidFill>
              </a:rPr>
              <a:t>súťaž </a:t>
            </a:r>
            <a:r>
              <a:rPr lang="sk-SK" b="1" dirty="0" smtClean="0">
                <a:solidFill>
                  <a:srgbClr val="006600"/>
                </a:solidFill>
              </a:rPr>
              <a:t>VICTORIA REGIA </a:t>
            </a:r>
            <a:endParaRPr lang="sk-SK" b="1" dirty="0">
              <a:solidFill>
                <a:srgbClr val="006600"/>
              </a:solidFill>
            </a:endParaRP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Účasť žiakov na  prestížnej floristickej súťaži VICTORIA REGIA </a:t>
            </a:r>
            <a:endParaRPr lang="sk-SK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07424"/>
            <a:ext cx="3220754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89786" y="4113563"/>
            <a:ext cx="2821269" cy="2520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910" y="2651341"/>
            <a:ext cx="3024187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8893998"/>
      </p:ext>
    </p:extLst>
  </p:cSld>
  <p:clrMapOvr>
    <a:masterClrMapping/>
  </p:clrMapOvr>
  <p:transition spd="slow" advTm="734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6600"/>
                </a:solidFill>
                <a:latin typeface="Arial Narrow CE" panose="020B0506020202030204" pitchFamily="34" charset="-18"/>
                <a:cs typeface="Arial Narrow CE" panose="020B0506020202030204" pitchFamily="34" charset="-18"/>
              </a:rPr>
              <a:t>Sprievodcovský kurz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1557570"/>
            <a:ext cx="8229600" cy="53285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dirty="0" smtClean="0">
                <a:latin typeface="Calibri" panose="020F0502020204030204" pitchFamily="34" charset="0"/>
                <a:cs typeface="Arial Narrow CE" panose="020B0506020202030204" pitchFamily="34" charset="-18"/>
              </a:rPr>
              <a:t>Pre študentov 4. ročníka študijných odborov</a:t>
            </a:r>
            <a:r>
              <a:rPr lang="sk-SK" sz="2000" dirty="0" smtClean="0">
                <a:latin typeface="Arial Narrow CE" panose="020B0506020202030204" pitchFamily="34" charset="-18"/>
                <a:cs typeface="Arial Narrow CE" panose="020B0506020202030204" pitchFamily="34" charset="-18"/>
              </a:rPr>
              <a:t>:</a:t>
            </a:r>
          </a:p>
          <a:p>
            <a:r>
              <a:rPr lang="sk-SK" b="1" dirty="0" smtClean="0">
                <a:solidFill>
                  <a:srgbClr val="014F2E"/>
                </a:solidFill>
                <a:latin typeface="Calibri" panose="020F0502020204030204" pitchFamily="34" charset="0"/>
                <a:cs typeface="Arial Narrow CE" panose="020B0506020202030204" pitchFamily="34" charset="-18"/>
              </a:rPr>
              <a:t>manažment regionálneho cestovného ruchu</a:t>
            </a:r>
          </a:p>
          <a:p>
            <a:r>
              <a:rPr lang="sk-SK" b="1" dirty="0" smtClean="0">
                <a:solidFill>
                  <a:srgbClr val="014F2E"/>
                </a:solidFill>
                <a:latin typeface="Calibri" panose="020F0502020204030204" pitchFamily="34" charset="0"/>
                <a:cs typeface="Arial Narrow CE" panose="020B0506020202030204" pitchFamily="34" charset="-18"/>
              </a:rPr>
              <a:t> vidiecka turistika</a:t>
            </a:r>
          </a:p>
          <a:p>
            <a:endParaRPr lang="sk-SK" sz="1400" dirty="0" smtClean="0"/>
          </a:p>
          <a:p>
            <a:r>
              <a:rPr lang="sk-SK" sz="2800" b="1" dirty="0" smtClean="0">
                <a:latin typeface="Calibri" panose="020F0502020204030204" pitchFamily="34" charset="0"/>
                <a:cs typeface="Arial Narrow CE" panose="020B0506020202030204" pitchFamily="34" charset="-18"/>
              </a:rPr>
              <a:t>Rozsah kurzu</a:t>
            </a:r>
            <a:r>
              <a:rPr lang="sk-SK" sz="2800" dirty="0" smtClean="0">
                <a:latin typeface="Calibri" panose="020F0502020204030204" pitchFamily="34" charset="0"/>
                <a:cs typeface="Arial Narrow CE" panose="020B0506020202030204" pitchFamily="34" charset="-18"/>
              </a:rPr>
              <a:t>: 60 h</a:t>
            </a:r>
          </a:p>
          <a:p>
            <a:r>
              <a:rPr lang="sk-SK" sz="2800" b="1" dirty="0" smtClean="0">
                <a:latin typeface="Calibri" panose="020F0502020204030204" pitchFamily="34" charset="0"/>
                <a:cs typeface="Arial Narrow CE" panose="020B0506020202030204" pitchFamily="34" charset="-18"/>
              </a:rPr>
              <a:t>Získané vzdelanie</a:t>
            </a:r>
            <a:r>
              <a:rPr lang="sk-SK" sz="2800" dirty="0" smtClean="0">
                <a:latin typeface="Calibri" panose="020F0502020204030204" pitchFamily="34" charset="0"/>
                <a:cs typeface="Arial Narrow CE" panose="020B0506020202030204" pitchFamily="34" charset="-18"/>
              </a:rPr>
              <a:t>: sprievodcovské osvedčenie v CR</a:t>
            </a:r>
          </a:p>
          <a:p>
            <a:r>
              <a:rPr lang="sk-SK" sz="2800" b="1" dirty="0" smtClean="0">
                <a:latin typeface="Calibri" panose="020F0502020204030204" pitchFamily="34" charset="0"/>
                <a:cs typeface="Arial Narrow CE" panose="020B0506020202030204" pitchFamily="34" charset="-18"/>
              </a:rPr>
              <a:t>Výhody</a:t>
            </a:r>
            <a:r>
              <a:rPr lang="sk-SK" sz="2800" dirty="0" smtClean="0">
                <a:latin typeface="Calibri" panose="020F0502020204030204" pitchFamily="34" charset="0"/>
                <a:cs typeface="Arial Narrow CE" panose="020B0506020202030204" pitchFamily="34" charset="-18"/>
              </a:rPr>
              <a:t>: možnosť ďalšieho uplatnenia sa v CR, sprievodca doma aj v zahraniční</a:t>
            </a:r>
            <a:endParaRPr lang="sk-SK" sz="2800" dirty="0">
              <a:latin typeface="Calibri" panose="020F0502020204030204" pitchFamily="34" charset="0"/>
              <a:cs typeface="Arial Narrow CE" panose="020B050602020203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48716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70">
        <p:split orient="vert"/>
      </p:transition>
    </mc:Choice>
    <mc:Fallback xmlns="">
      <p:transition spd="slow" advTm="667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60692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006600"/>
                </a:solidFill>
              </a:rPr>
              <a:t>EUROPEAN QUADRILLE DANCE FESTIVAL</a:t>
            </a:r>
            <a:endParaRPr lang="sk-SK" b="1" dirty="0">
              <a:solidFill>
                <a:srgbClr val="006600"/>
              </a:solidFill>
            </a:endParaRP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sk-SK" dirty="0" smtClean="0"/>
              <a:t>každoročne sa zúčastňujeme </a:t>
            </a:r>
            <a:r>
              <a:rPr lang="sk-SK" dirty="0"/>
              <a:t>európskeho tanečného festivalu European Quadrille Dance </a:t>
            </a:r>
            <a:r>
              <a:rPr lang="sk-SK" dirty="0" smtClean="0"/>
              <a:t>Festival - ŠTVORYLKY</a:t>
            </a:r>
            <a:endParaRPr lang="sk-SK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43708" y="2996952"/>
            <a:ext cx="5256584" cy="3732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6721910"/>
      </p:ext>
    </p:extLst>
  </p:cSld>
  <p:clrMapOvr>
    <a:masterClrMapping/>
  </p:clrMapOvr>
  <p:transition spd="slow" advTm="431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272808" cy="1143000"/>
          </a:xfrm>
        </p:spPr>
        <p:txBody>
          <a:bodyPr>
            <a:noAutofit/>
          </a:bodyPr>
          <a:lstStyle/>
          <a:p>
            <a:r>
              <a:rPr lang="sk-SK" sz="3800" b="1" dirty="0" smtClean="0"/>
              <a:t>PROJEKT - IROP </a:t>
            </a:r>
            <a:br>
              <a:rPr lang="sk-SK" sz="3800" b="1" dirty="0" smtClean="0"/>
            </a:br>
            <a:r>
              <a:rPr lang="sk-SK" sz="3200" b="1" dirty="0" smtClean="0"/>
              <a:t>Integrovaný </a:t>
            </a:r>
            <a:r>
              <a:rPr lang="sk-SK" sz="3200" b="1" dirty="0"/>
              <a:t>regionálny operačný program 2014 – 2020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101" y="1633172"/>
            <a:ext cx="8944482" cy="5257799"/>
          </a:xfrm>
        </p:spPr>
        <p:txBody>
          <a:bodyPr>
            <a:normAutofit/>
          </a:bodyPr>
          <a:lstStyle/>
          <a:p>
            <a:r>
              <a:rPr lang="sk-SK" dirty="0" smtClean="0"/>
              <a:t>modernizácia odborného vzdelávania našej školy</a:t>
            </a:r>
          </a:p>
          <a:p>
            <a:r>
              <a:rPr lang="sk-SK" b="1" dirty="0"/>
              <a:t>p</a:t>
            </a:r>
            <a:r>
              <a:rPr lang="sk-SK" b="1" dirty="0" smtClean="0"/>
              <a:t>redmetom </a:t>
            </a:r>
            <a:r>
              <a:rPr lang="sk-SK" dirty="0" smtClean="0"/>
              <a:t>sú</a:t>
            </a:r>
            <a:r>
              <a:rPr lang="sk-SK" dirty="0"/>
              <a:t> </a:t>
            </a:r>
            <a:r>
              <a:rPr lang="sk-SK" b="1" dirty="0"/>
              <a:t>stavebné úpravy</a:t>
            </a:r>
            <a:r>
              <a:rPr lang="sk-SK" dirty="0"/>
              <a:t> objektov </a:t>
            </a:r>
            <a:r>
              <a:rPr lang="sk-SK" dirty="0" smtClean="0"/>
              <a:t>:</a:t>
            </a:r>
          </a:p>
          <a:p>
            <a:pPr lvl="1"/>
            <a:r>
              <a:rPr lang="sk-SK" dirty="0" smtClean="0"/>
              <a:t>vytvorenie </a:t>
            </a:r>
            <a:r>
              <a:rPr lang="sk-SK" dirty="0"/>
              <a:t>novej veterinárnej </a:t>
            </a:r>
            <a:r>
              <a:rPr lang="sk-SK" dirty="0" smtClean="0"/>
              <a:t>učebne</a:t>
            </a:r>
            <a:endParaRPr lang="sk-SK" dirty="0"/>
          </a:p>
          <a:p>
            <a:pPr lvl="1"/>
            <a:r>
              <a:rPr lang="sk-SK" dirty="0" smtClean="0"/>
              <a:t>vytvorenie </a:t>
            </a:r>
            <a:r>
              <a:rPr lang="sk-SK" dirty="0"/>
              <a:t>nových sociálnych priestorov </a:t>
            </a:r>
            <a:r>
              <a:rPr lang="sk-SK" dirty="0" smtClean="0"/>
              <a:t>pre osoby          </a:t>
            </a:r>
            <a:r>
              <a:rPr lang="sk-SK" dirty="0"/>
              <a:t>s obmedzenou schopnosťou </a:t>
            </a:r>
            <a:r>
              <a:rPr lang="sk-SK" dirty="0" smtClean="0"/>
              <a:t>pohybu</a:t>
            </a:r>
            <a:endParaRPr lang="sk-SK" dirty="0"/>
          </a:p>
          <a:p>
            <a:pPr lvl="1"/>
            <a:r>
              <a:rPr lang="sk-SK" dirty="0"/>
              <a:t>doplnenie technického </a:t>
            </a:r>
            <a:r>
              <a:rPr lang="sk-SK" smtClean="0"/>
              <a:t>vybavenia učebne </a:t>
            </a:r>
            <a:r>
              <a:rPr lang="sk-SK" dirty="0"/>
              <a:t>anglického jazyka </a:t>
            </a:r>
            <a:r>
              <a:rPr lang="sk-SK" dirty="0" smtClean="0"/>
              <a:t>a učebne nemeckého jazyka</a:t>
            </a:r>
            <a:endParaRPr lang="sk-SK" dirty="0"/>
          </a:p>
          <a:p>
            <a:pPr lvl="1"/>
            <a:r>
              <a:rPr lang="sk-SK" dirty="0" smtClean="0"/>
              <a:t>- jazyková </a:t>
            </a:r>
            <a:r>
              <a:rPr lang="sk-SK" dirty="0"/>
              <a:t>učebňa </a:t>
            </a:r>
            <a:r>
              <a:rPr lang="sk-SK" dirty="0" smtClean="0"/>
              <a:t>nemeckého jazyka - </a:t>
            </a:r>
            <a:r>
              <a:rPr lang="sk-SK" dirty="0"/>
              <a:t>doplnenie technického  vybavenia</a:t>
            </a:r>
          </a:p>
          <a:p>
            <a:pPr marL="0" indent="0">
              <a:buNone/>
            </a:pPr>
            <a:endParaRPr lang="sk-SK" sz="700" dirty="0" smtClean="0"/>
          </a:p>
          <a:p>
            <a:pPr marL="0" indent="0">
              <a:buNone/>
            </a:pPr>
            <a:r>
              <a:rPr lang="sk-SK" dirty="0" smtClean="0"/>
              <a:t>Celková </a:t>
            </a:r>
            <a:r>
              <a:rPr lang="sk-SK" dirty="0"/>
              <a:t>odhadovaná hodnota bez DPH: </a:t>
            </a:r>
            <a:r>
              <a:rPr lang="sk-SK" b="1" dirty="0" smtClean="0"/>
              <a:t>238 000 </a:t>
            </a:r>
            <a:r>
              <a:rPr lang="sk-SK" b="1" dirty="0"/>
              <a:t>EUR</a:t>
            </a:r>
            <a:endParaRPr lang="sk-SK" dirty="0"/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891" y="-143718"/>
            <a:ext cx="1628502" cy="16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76774"/>
      </p:ext>
    </p:extLst>
  </p:cSld>
  <p:clrMapOvr>
    <a:masterClrMapping/>
  </p:clrMapOvr>
  <p:transition spd="slow" advTm="564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>
                <a:solidFill>
                  <a:srgbClr val="006600"/>
                </a:solidFill>
              </a:rPr>
              <a:t>Podrobnejšie informácie na </a:t>
            </a:r>
            <a:r>
              <a:rPr lang="sk-SK" b="1" dirty="0" smtClean="0">
                <a:solidFill>
                  <a:srgbClr val="006600"/>
                </a:solidFill>
              </a:rPr>
              <a:t>webovej stránke </a:t>
            </a:r>
            <a:r>
              <a:rPr lang="sk-SK" b="1" dirty="0">
                <a:solidFill>
                  <a:srgbClr val="006600"/>
                </a:solidFill>
              </a:rPr>
              <a:t>školy</a:t>
            </a:r>
            <a:endParaRPr lang="sk-SK" dirty="0">
              <a:solidFill>
                <a:srgbClr val="006600"/>
              </a:solidFill>
            </a:endParaRP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5400" dirty="0" err="1" smtClean="0">
                <a:hlinkClick r:id="rId4"/>
              </a:rPr>
              <a:t>www.spospredza.edu.sk</a:t>
            </a:r>
            <a:r>
              <a:rPr lang="sk-SK" sz="4800" dirty="0" smtClean="0"/>
              <a:t> </a:t>
            </a:r>
            <a:endParaRPr lang="sk-SK" sz="4800" dirty="0"/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94" t="18703" r="1275" b="9438"/>
          <a:stretch/>
        </p:blipFill>
        <p:spPr>
          <a:xfrm>
            <a:off x="755576" y="2564904"/>
            <a:ext cx="7202197" cy="40930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402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263">
        <p14:ripple/>
      </p:transition>
    </mc:Choice>
    <mc:Fallback xmlns="">
      <p:transition spd="slow" advTm="72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27584" y="620688"/>
            <a:ext cx="7772400" cy="1362075"/>
          </a:xfrm>
        </p:spPr>
        <p:txBody>
          <a:bodyPr>
            <a:noAutofit/>
          </a:bodyPr>
          <a:lstStyle/>
          <a:p>
            <a:pPr algn="ctr"/>
            <a:r>
              <a:rPr lang="sk-SK" sz="8800" dirty="0" err="1" smtClean="0">
                <a:solidFill>
                  <a:srgbClr val="006600"/>
                </a:solidFill>
                <a:latin typeface="Arial Narrow CE" panose="020B0506020202030204" pitchFamily="34" charset="-18"/>
              </a:rPr>
              <a:t>ĎakujemE</a:t>
            </a:r>
            <a:r>
              <a:rPr lang="sk-SK" sz="8800" dirty="0" smtClean="0">
                <a:solidFill>
                  <a:srgbClr val="006600"/>
                </a:solidFill>
                <a:latin typeface="Belwe Bd AT" pitchFamily="2" charset="0"/>
              </a:rPr>
              <a:t>  </a:t>
            </a:r>
            <a:br>
              <a:rPr lang="sk-SK" sz="8800" dirty="0" smtClean="0">
                <a:solidFill>
                  <a:srgbClr val="006600"/>
                </a:solidFill>
                <a:latin typeface="Belwe Bd AT" pitchFamily="2" charset="0"/>
              </a:rPr>
            </a:br>
            <a:r>
              <a:rPr lang="sk-SK" sz="7200" dirty="0" smtClean="0">
                <a:solidFill>
                  <a:srgbClr val="006600"/>
                </a:solidFill>
                <a:latin typeface="Arial Narrow CE" panose="020B0506020202030204" pitchFamily="34" charset="-18"/>
              </a:rPr>
              <a:t>za pozornosť</a:t>
            </a:r>
            <a:r>
              <a:rPr lang="sk-SK" sz="8800" dirty="0" smtClean="0">
                <a:latin typeface="Belwe Bd AT" pitchFamily="2" charset="0"/>
              </a:rPr>
              <a:t/>
            </a:r>
            <a:br>
              <a:rPr lang="sk-SK" sz="8800" dirty="0" smtClean="0">
                <a:latin typeface="Belwe Bd AT" pitchFamily="2" charset="0"/>
              </a:rPr>
            </a:br>
            <a:endParaRPr lang="sk-SK" sz="8800" dirty="0">
              <a:latin typeface="Belwe Bd AT" pitchFamily="2" charset="0"/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3377381"/>
            <a:ext cx="4438650" cy="29432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40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6546">
        <p14:glitter pattern="hexagon"/>
        <p:sndAc>
          <p:stSnd>
            <p:snd r:embed="rId3" name="applause.wav"/>
          </p:stSnd>
        </p:sndAc>
      </p:transition>
    </mc:Choice>
    <mc:Fallback xmlns="">
      <p:transition spd="slow" advTm="6546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b="1" dirty="0" smtClean="0">
                <a:solidFill>
                  <a:srgbClr val="006600"/>
                </a:solidFill>
                <a:latin typeface="Arial Narrow CE" panose="020B0506020202030204" pitchFamily="34" charset="-18"/>
                <a:cs typeface="Arial Narrow CE" panose="020B0506020202030204" pitchFamily="34" charset="-18"/>
              </a:rPr>
              <a:t>ODBORNÁ UČEBŇA ŽIVOČÍŠNEJ VÝROBY, REPRODUKCIE, INSEMINÁCIE, ASANÁCIE</a:t>
            </a:r>
            <a:endParaRPr lang="sk-SK" sz="3600" b="1" dirty="0">
              <a:solidFill>
                <a:srgbClr val="006600"/>
              </a:solidFill>
              <a:latin typeface="Arial Narrow CE" panose="020B0506020202030204" pitchFamily="34" charset="-18"/>
              <a:cs typeface="Arial Narrow CE" panose="020B0506020202030204" pitchFamily="34" charset="-1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403" y="1772816"/>
            <a:ext cx="8779193" cy="4824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720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8064896" cy="5233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298125" y="197768"/>
            <a:ext cx="854774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sz="3600" b="1" dirty="0" smtClean="0">
                <a:solidFill>
                  <a:srgbClr val="006600"/>
                </a:solidFill>
                <a:latin typeface="Arial Narrow CE" panose="020B0506020202030204" pitchFamily="34" charset="-18"/>
                <a:cs typeface="Arial Narrow CE" panose="020B0506020202030204" pitchFamily="34" charset="-18"/>
              </a:rPr>
              <a:t>ODBORNÁ UČEBŇA BIOLÓGIE, MIKROBIOLÓGIE, PARAZITOLÓGIE, HYGIENY </a:t>
            </a:r>
            <a:endParaRPr lang="sk-SK" sz="3600" b="1" dirty="0">
              <a:solidFill>
                <a:srgbClr val="006600"/>
              </a:solidFill>
              <a:latin typeface="Arial Narrow CE" panose="020B0506020202030204" pitchFamily="34" charset="-18"/>
              <a:cs typeface="Arial Narrow CE" panose="020B050602020203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645067540"/>
      </p:ext>
    </p:extLst>
  </p:cSld>
  <p:clrMapOvr>
    <a:masterClrMapping/>
  </p:clrMapOvr>
  <p:transition spd="slow" advTm="443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9564" y="452762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 smtClean="0">
                <a:solidFill>
                  <a:srgbClr val="006600"/>
                </a:solidFill>
                <a:latin typeface="Arial Narrow CE" panose="020B0506020202030204" pitchFamily="34" charset="-18"/>
                <a:cs typeface="Arial Narrow CE" panose="020B0506020202030204" pitchFamily="34" charset="-18"/>
              </a:rPr>
              <a:t>ODBORNÁ UČEBŇA PESTOVANIA RASTLÍN, ZÁHRADNEJ ARCHITEKTÚRY</a:t>
            </a:r>
            <a:r>
              <a:rPr lang="cs-CZ" sz="3600" dirty="0" smtClean="0"/>
              <a:t> </a:t>
            </a:r>
            <a:br>
              <a:rPr lang="cs-CZ" sz="3600" dirty="0" smtClean="0"/>
            </a:br>
            <a:r>
              <a:rPr lang="cs-CZ" sz="3600" b="1" dirty="0" smtClean="0">
                <a:solidFill>
                  <a:srgbClr val="006600"/>
                </a:solidFill>
                <a:latin typeface="Arial Narrow CE" panose="020B0506020202030204" pitchFamily="34" charset="-18"/>
                <a:cs typeface="Arial Narrow CE" panose="020B0506020202030204" pitchFamily="34" charset="-18"/>
              </a:rPr>
              <a:t>A MOTOROVÝCH VOZIDIEL </a:t>
            </a:r>
            <a:endParaRPr lang="sk-SK" sz="3600" b="1" dirty="0">
              <a:solidFill>
                <a:srgbClr val="006600"/>
              </a:solidFill>
              <a:latin typeface="Arial Narrow CE" panose="020B0506020202030204" pitchFamily="34" charset="-18"/>
              <a:cs typeface="Arial Narrow CE" panose="020B0506020202030204" pitchFamily="34" charset="-18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60848"/>
            <a:ext cx="4091675" cy="288032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5334" y="3501008"/>
            <a:ext cx="4716016" cy="313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7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9261">
        <p14:switch dir="r"/>
      </p:transition>
    </mc:Choice>
    <mc:Fallback xmlns="">
      <p:transition spd="slow" advTm="92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516" y="274638"/>
            <a:ext cx="8471284" cy="1354162"/>
          </a:xfrm>
        </p:spPr>
        <p:txBody>
          <a:bodyPr>
            <a:noAutofit/>
          </a:bodyPr>
          <a:lstStyle/>
          <a:p>
            <a:r>
              <a:rPr lang="cs-CZ" sz="3600" b="1" dirty="0" smtClean="0">
                <a:solidFill>
                  <a:srgbClr val="006600"/>
                </a:solidFill>
                <a:latin typeface="Arial Narrow CE" panose="020B0506020202030204" pitchFamily="34" charset="-18"/>
                <a:cs typeface="Arial Narrow CE" panose="020B0506020202030204" pitchFamily="34" charset="-18"/>
              </a:rPr>
              <a:t>ODBORNÁ UČEBŇA EKONOMIKY, ÚČTOVNÍCTVA, APLIKOVANEJ INFORMATIKY</a:t>
            </a:r>
            <a:endParaRPr lang="sk-SK" sz="3600" b="1" dirty="0">
              <a:solidFill>
                <a:srgbClr val="006600"/>
              </a:solidFill>
              <a:latin typeface="Arial Narrow CE" panose="020B0506020202030204" pitchFamily="34" charset="-18"/>
              <a:cs typeface="Arial Narrow CE" panose="020B0506020202030204" pitchFamily="34" charset="-1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516" y="1876126"/>
            <a:ext cx="8712968" cy="496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78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718">
        <p14:shred/>
      </p:transition>
    </mc:Choice>
    <mc:Fallback xmlns="">
      <p:transition spd="slow" advTm="57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sz="4000" b="1" dirty="0" smtClean="0">
                <a:solidFill>
                  <a:srgbClr val="006600"/>
                </a:solidFill>
                <a:latin typeface="Arial Narrow CE" panose="020B0506020202030204" pitchFamily="34" charset="-18"/>
              </a:rPr>
              <a:t>UČEBŇA JAZYKOV</a:t>
            </a:r>
            <a:endParaRPr lang="sk-SK" sz="4000" b="1" dirty="0">
              <a:solidFill>
                <a:srgbClr val="006600"/>
              </a:solidFill>
              <a:latin typeface="Arial Narrow CE" panose="020B0506020202030204" pitchFamily="34" charset="-18"/>
            </a:endParaRPr>
          </a:p>
        </p:txBody>
      </p:sp>
      <p:sp>
        <p:nvSpPr>
          <p:cNvPr id="54273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107" y="1371371"/>
            <a:ext cx="8468365" cy="5297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spd="slow" advTm="629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9|0.9|0.9|1.2|0.8|1.8|1.1|0.8|3|0.9|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1|1.1|1|1.1|1.7|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4|0|1.3|1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3|0.8|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1|0.9|0.6|0.8|0.9|0.8|0.8|0.6|1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9|0.8|0.6|0.6|0.6|0.6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3|0.9|0.6|0.9|1.6|1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|1|0.9|0.7|0.8|1|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9|1.4|1.6|1.1|1.2|1.2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6|1.5|1.3|1.4|1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|1.3|0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|0.9|1.2|2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3|1|1.6|1.3|1.3|2.4|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9|1.1|0.9|1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1.1|1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7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7|1.9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3|1.4|1.5|2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7|2.1|1.5|1.2|1.1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1|2|1.2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8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"/>
</p:tagLst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3300</TotalTime>
  <Words>1101</Words>
  <Application>Microsoft Office PowerPoint</Application>
  <PresentationFormat>Prezentácia na obrazovke (4:3)</PresentationFormat>
  <Paragraphs>282</Paragraphs>
  <Slides>49</Slides>
  <Notes>36</Notes>
  <HiddenSlides>0</HiddenSlides>
  <MMClips>1</MMClips>
  <ScaleCrop>false</ScaleCrop>
  <HeadingPairs>
    <vt:vector size="6" baseType="variant">
      <vt:variant>
        <vt:lpstr>Použité písma</vt:lpstr>
      </vt:variant>
      <vt:variant>
        <vt:i4>9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49</vt:i4>
      </vt:variant>
    </vt:vector>
  </HeadingPairs>
  <TitlesOfParts>
    <vt:vector size="59" baseType="lpstr">
      <vt:lpstr>Agency FB</vt:lpstr>
      <vt:lpstr>Arial</vt:lpstr>
      <vt:lpstr>Arial Narrow CE</vt:lpstr>
      <vt:lpstr>Belwe Bd AT</vt:lpstr>
      <vt:lpstr>Calibri</vt:lpstr>
      <vt:lpstr>Comic Sans MS</vt:lpstr>
      <vt:lpstr>Verdana</vt:lpstr>
      <vt:lpstr>Wingdings</vt:lpstr>
      <vt:lpstr>Wingdings 3</vt:lpstr>
      <vt:lpstr>Motív Office</vt:lpstr>
      <vt:lpstr>Prezentácia programu PowerPoint</vt:lpstr>
      <vt:lpstr>DEŇ OTVORENÝCH DVERÍ</vt:lpstr>
      <vt:lpstr>SOŠ poľnohospodárstva                                  a služieb na vidieku </vt:lpstr>
      <vt:lpstr>Prezentácia programu PowerPoint</vt:lpstr>
      <vt:lpstr>ODBORNÁ UČEBŇA ŽIVOČÍŠNEJ VÝROBY, REPRODUKCIE, INSEMINÁCIE, ASANÁCIE</vt:lpstr>
      <vt:lpstr>Prezentácia programu PowerPoint</vt:lpstr>
      <vt:lpstr>ODBORNÁ UČEBŇA PESTOVANIA RASTLÍN, ZÁHRADNEJ ARCHITEKTÚRY  A MOTOROVÝCH VOZIDIEL </vt:lpstr>
      <vt:lpstr>ODBORNÁ UČEBŇA EKONOMIKY, ÚČTOVNÍCTVA, APLIKOVANEJ INFORMATIKY</vt:lpstr>
      <vt:lpstr>UČEBŇA JAZYKOV</vt:lpstr>
      <vt:lpstr>ODBORNÁ UČEBŇA ADMINISTRATÍVY  A KOREŠPONDENCIE</vt:lpstr>
      <vt:lpstr>ODBORNÁ UČEBŇA ODBORNEJ PRAXE A VIDIECKEJ TURISTIKY </vt:lpstr>
      <vt:lpstr>ODBORNÁ UČEBŇA  POTRAVINÁRSKEJ TECHNOLÓGIE </vt:lpstr>
      <vt:lpstr>Charakteristika ŠTÚDIA</vt:lpstr>
      <vt:lpstr>ŠTUDIJNÉ ODBORY - šk. rok 2020/21</vt:lpstr>
      <vt:lpstr>Podmienky prijatia na našu školu</vt:lpstr>
      <vt:lpstr>Prezentácia programu PowerPoint</vt:lpstr>
      <vt:lpstr>Profilové predmety</vt:lpstr>
      <vt:lpstr>Možnosti uplatnenia absolventov</vt:lpstr>
      <vt:lpstr>Možnosti ďalšieho vzdelávania</vt:lpstr>
      <vt:lpstr>Záhradníctvo, sadovnícka  a krajinárska tvorba</vt:lpstr>
      <vt:lpstr>Prezentácia programu PowerPoint</vt:lpstr>
      <vt:lpstr>Spolupráca v ZÁHRADNÍCTVE</vt:lpstr>
      <vt:lpstr>ŠKOLSKÉ CENTRUM  ZÁHRADNEJ ARCHITEKTÚRY</vt:lpstr>
      <vt:lpstr>ODBOR: AGROPODNIKANIE</vt:lpstr>
      <vt:lpstr>Kynológia </vt:lpstr>
      <vt:lpstr>Kynológia</vt:lpstr>
      <vt:lpstr>Spolupráca </vt:lpstr>
      <vt:lpstr>ŠKOLSKÉ CENTRUM KYNOLÓGIE</vt:lpstr>
      <vt:lpstr>      POĽNOHOSPODÁRSKY MANAŽMENT          </vt:lpstr>
      <vt:lpstr>AGROTURISTIKA  Možnosti uplatnenia:</vt:lpstr>
      <vt:lpstr>Prezentácia programu PowerPoint</vt:lpstr>
      <vt:lpstr>Prezentácia programu PowerPoint</vt:lpstr>
      <vt:lpstr>Veterinárstvo</vt:lpstr>
      <vt:lpstr>Spolupráca :</vt:lpstr>
      <vt:lpstr>Manažment regionálneho cestovného ruchu</vt:lpstr>
      <vt:lpstr> Manažment regionálneho cestovného ruchu     </vt:lpstr>
      <vt:lpstr>Spolupráca:</vt:lpstr>
      <vt:lpstr>Vidiecka turistika  vyššie odborné štúdium - pomaturitné štúdium</vt:lpstr>
      <vt:lpstr>Prezentácia programu PowerPoint</vt:lpstr>
      <vt:lpstr>Deň životného prostredia</vt:lpstr>
      <vt:lpstr>Súťaž MLADÝ EKOFARMÁR</vt:lpstr>
      <vt:lpstr>Junior Achievement Slovensko</vt:lpstr>
      <vt:lpstr>Výstava JARNÁ KRÁSA</vt:lpstr>
      <vt:lpstr>Floristická súťaž VICTORIA REGIA </vt:lpstr>
      <vt:lpstr>Sprievodcovský kurz </vt:lpstr>
      <vt:lpstr>EUROPEAN QUADRILLE DANCE FESTIVAL</vt:lpstr>
      <vt:lpstr>PROJEKT - IROP  Integrovaný regionálny operačný program 2014 – 2020</vt:lpstr>
      <vt:lpstr>Podrobnejšie informácie na webovej stránke školy</vt:lpstr>
      <vt:lpstr>ĎakujemE   za pozornosť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Stredná odborná škola poľnohospodárstva a služieb na vidieku</dc:title>
  <dc:creator>lenovo_ntb</dc:creator>
  <cp:lastModifiedBy>WEB1</cp:lastModifiedBy>
  <cp:revision>315</cp:revision>
  <cp:lastPrinted>2017-01-24T09:12:10Z</cp:lastPrinted>
  <dcterms:created xsi:type="dcterms:W3CDTF">2011-11-09T07:11:56Z</dcterms:created>
  <dcterms:modified xsi:type="dcterms:W3CDTF">2020-02-07T09:07:01Z</dcterms:modified>
</cp:coreProperties>
</file>