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4" r:id="rId4"/>
    <p:sldId id="259" r:id="rId5"/>
    <p:sldId id="270" r:id="rId6"/>
    <p:sldId id="257" r:id="rId7"/>
    <p:sldId id="271" r:id="rId8"/>
    <p:sldId id="260" r:id="rId9"/>
    <p:sldId id="265" r:id="rId10"/>
    <p:sldId id="261" r:id="rId11"/>
    <p:sldId id="266" r:id="rId12"/>
    <p:sldId id="269" r:id="rId13"/>
    <p:sldId id="262" r:id="rId14"/>
    <p:sldId id="263" r:id="rId15"/>
    <p:sldId id="267" r:id="rId16"/>
    <p:sldId id="268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2CDA"/>
    <a:srgbClr val="933C35"/>
    <a:srgbClr val="167C27"/>
    <a:srgbClr val="FFFF66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3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5D87-4EE1-4223-8E9B-5DE92BA6CB51}" type="datetimeFigureOut">
              <a:rPr lang="sk-SK" smtClean="0"/>
              <a:pPr/>
              <a:t>28.1.2015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EC91F69-5911-48F1-9620-721C4735814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5D87-4EE1-4223-8E9B-5DE92BA6CB51}" type="datetimeFigureOut">
              <a:rPr lang="sk-SK" smtClean="0"/>
              <a:pPr/>
              <a:t>28.1.2015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1F69-5911-48F1-9620-721C4735814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5D87-4EE1-4223-8E9B-5DE92BA6CB51}" type="datetimeFigureOut">
              <a:rPr lang="sk-SK" smtClean="0"/>
              <a:pPr/>
              <a:t>28.1.2015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1F69-5911-48F1-9620-721C4735814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5D87-4EE1-4223-8E9B-5DE92BA6CB51}" type="datetimeFigureOut">
              <a:rPr lang="sk-SK" smtClean="0"/>
              <a:pPr/>
              <a:t>28.1.2015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EC91F69-5911-48F1-9620-721C4735814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5D87-4EE1-4223-8E9B-5DE92BA6CB51}" type="datetimeFigureOut">
              <a:rPr lang="sk-SK" smtClean="0"/>
              <a:pPr/>
              <a:t>28.1.2015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1F69-5911-48F1-9620-721C4735814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5D87-4EE1-4223-8E9B-5DE92BA6CB51}" type="datetimeFigureOut">
              <a:rPr lang="sk-SK" smtClean="0"/>
              <a:pPr/>
              <a:t>28.1.2015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1F69-5911-48F1-9620-721C4735814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5D87-4EE1-4223-8E9B-5DE92BA6CB51}" type="datetimeFigureOut">
              <a:rPr lang="sk-SK" smtClean="0"/>
              <a:pPr/>
              <a:t>28.1.2015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EC91F69-5911-48F1-9620-721C4735814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5D87-4EE1-4223-8E9B-5DE92BA6CB51}" type="datetimeFigureOut">
              <a:rPr lang="sk-SK" smtClean="0"/>
              <a:pPr/>
              <a:t>28.1.2015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1F69-5911-48F1-9620-721C4735814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5D87-4EE1-4223-8E9B-5DE92BA6CB51}" type="datetimeFigureOut">
              <a:rPr lang="sk-SK" smtClean="0"/>
              <a:pPr/>
              <a:t>28.1.2015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1F69-5911-48F1-9620-721C4735814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5D87-4EE1-4223-8E9B-5DE92BA6CB51}" type="datetimeFigureOut">
              <a:rPr lang="sk-SK" smtClean="0"/>
              <a:pPr/>
              <a:t>28.1.2015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1F69-5911-48F1-9620-721C4735814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5D87-4EE1-4223-8E9B-5DE92BA6CB51}" type="datetimeFigureOut">
              <a:rPr lang="sk-SK" smtClean="0"/>
              <a:pPr/>
              <a:t>28.1.2015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1F69-5911-48F1-9620-721C4735814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7F55D87-4EE1-4223-8E9B-5DE92BA6CB51}" type="datetimeFigureOut">
              <a:rPr lang="sk-SK" smtClean="0"/>
              <a:pPr/>
              <a:t>28.1.2015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EC91F69-5911-48F1-9620-721C4735814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newsflash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vejnar.com/zvirata/ovce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www.slovakia.travel/data/Resources/Upload/Images_watermark/Produkty/vyhladZplte_jpg.jpg" TargetMode="Externa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www.sme.sk/cdata/2854083/turista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wmf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7704856" cy="1144538"/>
          </a:xfrm>
        </p:spPr>
        <p:txBody>
          <a:bodyPr>
            <a:normAutofit fontScale="90000"/>
          </a:bodyPr>
          <a:lstStyle/>
          <a:p>
            <a:pPr algn="ctr"/>
            <a:r>
              <a:rPr lang="sk-SK" sz="3200" b="1" dirty="0" smtClean="0">
                <a:solidFill>
                  <a:srgbClr val="C00000"/>
                </a:solidFill>
              </a:rPr>
              <a:t>Stredná odborná škola poľnohospodárstva a služieb na vidieku </a:t>
            </a:r>
            <a:endParaRPr lang="sk-SK" sz="3200" b="1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1700808"/>
            <a:ext cx="6172200" cy="685800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C00000"/>
                </a:solidFill>
              </a:rPr>
              <a:t>Predmestská 82, 010 01 Žilin</a:t>
            </a:r>
            <a:r>
              <a:rPr lang="sk-SK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1907704" y="5373216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800" b="1" cap="all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Agroturistika </a:t>
            </a:r>
            <a:endParaRPr lang="sk-SK" sz="4800" b="1" cap="all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3377" y="2492896"/>
            <a:ext cx="4560871" cy="2602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4698541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SAM_0364.JPG"/>
          <p:cNvPicPr>
            <a:picLocks noChangeAspect="1"/>
          </p:cNvPicPr>
          <p:nvPr/>
        </p:nvPicPr>
        <p:blipFill>
          <a:blip r:embed="rId2" cstate="print"/>
          <a:srcRect t="3783" b="14885"/>
          <a:stretch>
            <a:fillRect/>
          </a:stretch>
        </p:blipFill>
        <p:spPr>
          <a:xfrm>
            <a:off x="2699792" y="3429000"/>
            <a:ext cx="565212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BlokTextu 2"/>
          <p:cNvSpPr txBox="1"/>
          <p:nvPr/>
        </p:nvSpPr>
        <p:spPr>
          <a:xfrm>
            <a:off x="539552" y="1268760"/>
            <a:ext cx="838801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k-SK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našej škole:</a:t>
            </a:r>
          </a:p>
          <a:p>
            <a:pPr>
              <a:lnSpc>
                <a:spcPct val="150000"/>
              </a:lnSpc>
            </a:pPr>
            <a:r>
              <a:rPr lang="sk-SK" sz="2800" dirty="0" smtClean="0">
                <a:solidFill>
                  <a:schemeClr val="tx2"/>
                </a:solidFill>
              </a:rPr>
              <a:t>vyššie odborné štúdium </a:t>
            </a:r>
            <a:r>
              <a:rPr lang="sk-SK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VIDIECKA TURISTIKA</a:t>
            </a:r>
          </a:p>
          <a:p>
            <a:pPr>
              <a:lnSpc>
                <a:spcPct val="150000"/>
              </a:lnSpc>
            </a:pPr>
            <a:r>
              <a:rPr lang="sk-SK" sz="2800" dirty="0">
                <a:solidFill>
                  <a:schemeClr val="tx2"/>
                </a:solidFill>
              </a:rPr>
              <a:t>u</a:t>
            </a:r>
            <a:r>
              <a:rPr lang="sk-SK" sz="2800" dirty="0" smtClean="0">
                <a:solidFill>
                  <a:schemeClr val="tx2"/>
                </a:solidFill>
              </a:rPr>
              <a:t>končené absolventskou skúškou a udelením titulu </a:t>
            </a:r>
          </a:p>
          <a:p>
            <a:pPr>
              <a:lnSpc>
                <a:spcPct val="150000"/>
              </a:lnSpc>
            </a:pPr>
            <a:r>
              <a:rPr lang="sk-SK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</a:t>
            </a:r>
            <a:r>
              <a:rPr lang="sk-SK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sk-SK" sz="2800" b="1" dirty="0" smtClean="0">
                <a:solidFill>
                  <a:srgbClr val="C00000"/>
                </a:solidFill>
              </a:rPr>
              <a:t>– Diplomovaný špecialista</a:t>
            </a:r>
          </a:p>
          <a:p>
            <a:endParaRPr lang="sk-SK" sz="2400" b="1" dirty="0">
              <a:latin typeface="American Garamond AT" pitchFamily="2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Možnosti ďalšieho vzdelávania</a:t>
            </a:r>
            <a:endParaRPr kumimoji="0" lang="sk-SK" sz="36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2109992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AppData\Local\Microsoft\Windows\Temporary Internet Files\Content.IE5\19ZBKGXT\MP900422590[1].jpg"/>
          <p:cNvPicPr>
            <a:picLocks noChangeAspect="1" noChangeArrowheads="1"/>
          </p:cNvPicPr>
          <p:nvPr/>
        </p:nvPicPr>
        <p:blipFill>
          <a:blip r:embed="rId2" cstate="print"/>
          <a:srcRect l="15782" r="4512"/>
          <a:stretch>
            <a:fillRect/>
          </a:stretch>
        </p:blipFill>
        <p:spPr bwMode="auto">
          <a:xfrm flipH="1">
            <a:off x="5004048" y="1268760"/>
            <a:ext cx="388843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 txBox="1">
            <a:spLocks/>
          </p:cNvSpPr>
          <p:nvPr/>
        </p:nvSpPr>
        <p:spPr>
          <a:xfrm>
            <a:off x="457200" y="404664"/>
            <a:ext cx="86868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Možnosti ďalšieho vzdelávania</a:t>
            </a:r>
            <a:endParaRPr kumimoji="0" lang="sk-SK" sz="36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457200" y="1556792"/>
            <a:ext cx="86868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vysokých školách</a:t>
            </a:r>
          </a:p>
          <a:p>
            <a:pPr marL="285750" indent="-3600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!"/>
            </a:pPr>
            <a:r>
              <a:rPr lang="sk-SK" sz="2800" dirty="0" smtClean="0"/>
              <a:t>Slovenská poľnohospodárska </a:t>
            </a:r>
            <a:br>
              <a:rPr lang="sk-SK" sz="2800" dirty="0" smtClean="0"/>
            </a:br>
            <a:r>
              <a:rPr lang="sk-SK" sz="2800" dirty="0" smtClean="0"/>
              <a:t> univerzita v Nitre</a:t>
            </a:r>
            <a:br>
              <a:rPr lang="sk-SK" sz="2800" dirty="0" smtClean="0"/>
            </a:br>
            <a:r>
              <a:rPr lang="sk-SK" sz="2800" dirty="0" smtClean="0"/>
              <a:t> – regionálny rozvoj</a:t>
            </a:r>
          </a:p>
          <a:p>
            <a:pPr marL="285750" indent="-3600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!"/>
            </a:pPr>
            <a:r>
              <a:rPr lang="sk-SK" sz="2800" dirty="0" smtClean="0"/>
              <a:t>Univerzita veterinárskeho lekárstva Košice</a:t>
            </a:r>
          </a:p>
          <a:p>
            <a:pPr marL="285750" indent="-3600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!"/>
            </a:pPr>
            <a:r>
              <a:rPr lang="sk-SK" sz="2800" dirty="0" smtClean="0"/>
              <a:t>Štúdium na VŠ prírodovedného zamerania </a:t>
            </a:r>
            <a:br>
              <a:rPr lang="sk-SK" sz="2800" dirty="0" smtClean="0"/>
            </a:br>
            <a:r>
              <a:rPr lang="sk-SK" sz="2800" dirty="0" smtClean="0"/>
              <a:t> – odbor cestovný ruch, ekonomika</a:t>
            </a:r>
          </a:p>
          <a:p>
            <a:endParaRPr lang="sk-SK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412776"/>
            <a:ext cx="6624736" cy="4525963"/>
          </a:xfrm>
        </p:spPr>
        <p:txBody>
          <a:bodyPr>
            <a:normAutofit/>
          </a:bodyPr>
          <a:lstStyle/>
          <a:p>
            <a:pPr marL="285750" indent="-3600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sk-SK" sz="2800" dirty="0" smtClean="0"/>
              <a:t>v agroturistike</a:t>
            </a:r>
          </a:p>
          <a:p>
            <a:pPr marL="285750" indent="-3600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sk-SK" sz="2800" dirty="0" smtClean="0"/>
              <a:t>v štátnej správe – ochrana životného prostredia </a:t>
            </a:r>
          </a:p>
          <a:p>
            <a:pPr marL="285750" indent="-3600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sk-SK" sz="2800" dirty="0" smtClean="0"/>
              <a:t>v mimorezortných súkromných </a:t>
            </a:r>
            <a:br>
              <a:rPr lang="sk-SK" sz="2800" dirty="0" smtClean="0"/>
            </a:br>
            <a:r>
              <a:rPr lang="sk-SK" sz="2800" dirty="0" smtClean="0"/>
              <a:t>a štátnych firmách</a:t>
            </a:r>
          </a:p>
          <a:p>
            <a:pPr marL="285750" indent="-3600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sk-SK" sz="2800" dirty="0" smtClean="0"/>
              <a:t>na ekonomických úsekoch firiem</a:t>
            </a:r>
          </a:p>
        </p:txBody>
      </p:sp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Možnosti uplatnenia absolventov</a:t>
            </a:r>
            <a:endParaRPr kumimoji="0" lang="sk-SK" sz="36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626" name="Picture 2" descr="agroturistika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412776"/>
            <a:ext cx="2304256" cy="205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ovce"/>
          <p:cNvPicPr preferRelativeResize="0">
            <a:picLocks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588224" y="3717032"/>
            <a:ext cx="2339851" cy="21602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365104"/>
            <a:ext cx="295232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BlokTextu 2"/>
          <p:cNvSpPr txBox="1"/>
          <p:nvPr/>
        </p:nvSpPr>
        <p:spPr>
          <a:xfrm>
            <a:off x="467544" y="1124744"/>
            <a:ext cx="75608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3600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sk-SK" sz="2800" dirty="0" smtClean="0">
                <a:solidFill>
                  <a:schemeClr val="tx2"/>
                </a:solidFill>
              </a:rPr>
              <a:t>v turistických informačných centrách</a:t>
            </a:r>
          </a:p>
          <a:p>
            <a:pPr marL="285750" indent="-3600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sk-SK" sz="2800" dirty="0" smtClean="0">
                <a:solidFill>
                  <a:schemeClr val="tx2"/>
                </a:solidFill>
              </a:rPr>
              <a:t> v rekreačných a ubytovacích zariadeniach</a:t>
            </a:r>
          </a:p>
          <a:p>
            <a:pPr marL="285750" indent="-3600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sk-SK" sz="2800" dirty="0" smtClean="0">
                <a:solidFill>
                  <a:schemeClr val="tx2"/>
                </a:solidFill>
              </a:rPr>
              <a:t> ako samostatný podnikateľ v agroturistike</a:t>
            </a:r>
          </a:p>
          <a:p>
            <a:pPr marL="285750" indent="-3600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sk-SK" sz="2800" dirty="0" smtClean="0">
                <a:solidFill>
                  <a:schemeClr val="tx2"/>
                </a:solidFill>
              </a:rPr>
              <a:t> v sprievodcovskej činnosti a iných službách spojených s agroturistikou a cestovným ruchom</a:t>
            </a:r>
            <a:endParaRPr lang="sk-SK" sz="2800" dirty="0">
              <a:solidFill>
                <a:schemeClr val="tx2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Možnosti uplatnenia absolventov</a:t>
            </a:r>
            <a:endParaRPr kumimoji="0" lang="sk-SK" sz="36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457" name="Picture 1" descr="agroturist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365104"/>
            <a:ext cx="2586608" cy="2213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GOFVC_ObrazokFullViewControl_Image" descr="Výhľad z plte"/>
          <p:cNvPicPr>
            <a:picLocks noChangeAspect="1" noChangeArrowheads="1"/>
          </p:cNvPicPr>
          <p:nvPr/>
        </p:nvPicPr>
        <p:blipFill>
          <a:blip r:embed="rId4" r:link="rId5" cstate="print"/>
          <a:srcRect t="9934" b="23140"/>
          <a:stretch>
            <a:fillRect/>
          </a:stretch>
        </p:blipFill>
        <p:spPr bwMode="auto">
          <a:xfrm>
            <a:off x="3419872" y="4365104"/>
            <a:ext cx="273630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95296448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ttp://www.spospredza.edu.sk/wp-content/gallery/agroturistika/dscn3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375" y="1207491"/>
            <a:ext cx="3528753" cy="2647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5059363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Skupina 5"/>
          <p:cNvGrpSpPr/>
          <p:nvPr/>
        </p:nvGrpSpPr>
        <p:grpSpPr>
          <a:xfrm>
            <a:off x="5580112" y="1268760"/>
            <a:ext cx="3094806" cy="5256584"/>
            <a:chOff x="6096000" y="1660066"/>
            <a:chExt cx="3094806" cy="5275633"/>
          </a:xfrm>
        </p:grpSpPr>
        <p:pic>
          <p:nvPicPr>
            <p:cNvPr id="7" name="Picture 1" descr="C:\Stredná poľnohospodárska škola\FOTKY\1.V-prax\DSC09048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0" y="1660066"/>
              <a:ext cx="3048000" cy="406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5764522"/>
              <a:ext cx="3034630" cy="1171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Nadpis 1"/>
          <p:cNvSpPr txBox="1">
            <a:spLocks/>
          </p:cNvSpPr>
          <p:nvPr/>
        </p:nvSpPr>
        <p:spPr>
          <a:xfrm>
            <a:off x="457200" y="404664"/>
            <a:ext cx="86868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Spolupráca v agroturistike</a:t>
            </a:r>
            <a:endParaRPr kumimoji="0" lang="sk-SK" sz="36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3779912" y="1988840"/>
            <a:ext cx="2304256" cy="9361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Spoluorganizátor </a:t>
            </a:r>
            <a:r>
              <a:rPr lang="sk-SK" dirty="0" err="1" smtClean="0"/>
              <a:t>Hričovských</a:t>
            </a:r>
            <a:r>
              <a:rPr lang="sk-SK" dirty="0" smtClean="0"/>
              <a:t> </a:t>
            </a:r>
            <a:r>
              <a:rPr lang="sk-SK" dirty="0" err="1" smtClean="0"/>
              <a:t>Pastorálií</a:t>
            </a:r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240939048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82_f2"/>
          <p:cNvPicPr>
            <a:picLocks noChangeAspect="1" noChangeArrowheads="1"/>
          </p:cNvPicPr>
          <p:nvPr/>
        </p:nvPicPr>
        <p:blipFill>
          <a:blip r:embed="rId2" cstate="print">
            <a:lum bright="16000" contrast="16000"/>
          </a:blip>
          <a:srcRect/>
          <a:stretch>
            <a:fillRect/>
          </a:stretch>
        </p:blipFill>
        <p:spPr bwMode="auto">
          <a:xfrm>
            <a:off x="827584" y="1844823"/>
            <a:ext cx="7056784" cy="3694755"/>
          </a:xfrm>
          <a:prstGeom prst="rect">
            <a:avLst/>
          </a:prstGeom>
          <a:noFill/>
        </p:spPr>
      </p:pic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 rot="21217005">
            <a:off x="7409149" y="1928947"/>
            <a:ext cx="1547042" cy="6050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sk-SK" sz="3600" b="1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Jokerman"/>
              </a:rPr>
              <a:t>Žilina</a:t>
            </a:r>
            <a:endParaRPr lang="sk-SK" sz="3600" b="1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Jokerman"/>
            </a:endParaRP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 rot="-972870">
            <a:off x="1012700" y="2283344"/>
            <a:ext cx="1143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sk-SK" sz="3600" b="1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Jokerman"/>
              </a:rPr>
              <a:t>Bytča</a:t>
            </a:r>
            <a:endParaRPr lang="sk-SK" sz="3600" b="1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Jokerman"/>
            </a:endParaRPr>
          </a:p>
        </p:txBody>
      </p:sp>
      <p:sp>
        <p:nvSpPr>
          <p:cNvPr id="3073" name="WordArt 1"/>
          <p:cNvSpPr>
            <a:spLocks noChangeArrowheads="1" noChangeShapeType="1" noTextEdit="1"/>
          </p:cNvSpPr>
          <p:nvPr/>
        </p:nvSpPr>
        <p:spPr bwMode="auto">
          <a:xfrm rot="21441587">
            <a:off x="5519589" y="4581633"/>
            <a:ext cx="316153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sk-SK" sz="3600" b="1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Jokerman"/>
              </a:rPr>
              <a:t>Považská Bystrica</a:t>
            </a:r>
            <a:endParaRPr lang="sk-SK" sz="3600" b="1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Jokerman"/>
            </a:endParaRPr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 rot="-451795">
            <a:off x="5242145" y="4044408"/>
            <a:ext cx="1200974" cy="41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sk-SK" sz="3600" b="1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Jokerman"/>
              </a:rPr>
              <a:t>Čadca</a:t>
            </a:r>
            <a:endParaRPr lang="sk-SK" sz="3600" b="1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Jokerman"/>
            </a:endParaRPr>
          </a:p>
        </p:txBody>
      </p:sp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 rot="968927">
            <a:off x="5623676" y="1294165"/>
            <a:ext cx="1817089" cy="57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sk-SK" sz="3600" b="1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Jokerman"/>
              </a:rPr>
              <a:t>Púchov</a:t>
            </a:r>
            <a:endParaRPr lang="sk-SK" sz="3600" b="1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Jokerman"/>
            </a:endParaRPr>
          </a:p>
        </p:txBody>
      </p:sp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 rot="490647">
            <a:off x="3612787" y="5252557"/>
            <a:ext cx="3666969" cy="6810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sk-SK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Jokerman"/>
              </a:rPr>
              <a:t>Kysucké Nové Mesto</a:t>
            </a:r>
            <a:endParaRPr lang="sk-SK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Jokerman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 rot="2029880">
            <a:off x="2324493" y="2159091"/>
            <a:ext cx="457200" cy="342900"/>
          </a:xfrm>
          <a:prstGeom prst="rightArrow">
            <a:avLst>
              <a:gd name="adj1" fmla="val 59926"/>
              <a:gd name="adj2" fmla="val 30130"/>
            </a:avLst>
          </a:prstGeom>
          <a:solidFill>
            <a:srgbClr val="99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-612576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0" y="942945"/>
            <a:ext cx="10310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rgbClr val="9933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-324544" y="191683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smtClean="0">
                <a:ln>
                  <a:noFill/>
                </a:ln>
                <a:solidFill>
                  <a:srgbClr val="99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sk-SK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smtClean="0">
                <a:ln>
                  <a:noFill/>
                </a:ln>
                <a:solidFill>
                  <a:srgbClr val="99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sk-SK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0" y="2286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smtClean="0">
                <a:ln>
                  <a:noFill/>
                </a:ln>
                <a:solidFill>
                  <a:srgbClr val="99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</a:t>
            </a:r>
            <a:endParaRPr kumimoji="0" lang="sk-SK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0" y="2743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smtClean="0">
                <a:ln>
                  <a:noFill/>
                </a:ln>
                <a:solidFill>
                  <a:srgbClr val="99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sk-SK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0" y="2813447"/>
            <a:ext cx="25519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rgbClr val="99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sk-SK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Nadpis 1"/>
          <p:cNvSpPr txBox="1">
            <a:spLocks/>
          </p:cNvSpPr>
          <p:nvPr/>
        </p:nvSpPr>
        <p:spPr>
          <a:xfrm>
            <a:off x="539552" y="332656"/>
            <a:ext cx="4439344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Čo sa naučíte</a:t>
            </a:r>
            <a:endParaRPr kumimoji="0" lang="sk-SK" sz="36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 rot="21123197">
            <a:off x="376213" y="756911"/>
            <a:ext cx="7740160" cy="92620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sk-SK" sz="4400" b="1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3891341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Jokerman"/>
              </a:rPr>
              <a:t>Prechádzka po </a:t>
            </a:r>
            <a:r>
              <a:rPr lang="sk-SK" sz="4400" b="1" kern="10" spc="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3891341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Jokerman"/>
              </a:rPr>
              <a:t>Severopovažskom</a:t>
            </a:r>
            <a:r>
              <a:rPr lang="sk-SK" sz="4400" b="1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3891341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Jokerman"/>
              </a:rPr>
              <a:t> regióne</a:t>
            </a:r>
            <a:endParaRPr lang="sk-SK" sz="4400" b="1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3891341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Jokerman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3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3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8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/>
      <p:bldP spid="3081" grpId="0"/>
      <p:bldP spid="3073" grpId="0"/>
      <p:bldP spid="3075" grpId="0"/>
      <p:bldP spid="3084" grpId="0"/>
      <p:bldP spid="3074" grpId="0"/>
      <p:bldP spid="23" grpId="0"/>
      <p:bldP spid="30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ttp://www.sme.sk/cdata/2854083/turista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827584" y="3284984"/>
            <a:ext cx="1749425" cy="2205037"/>
          </a:xfrm>
          <a:prstGeom prst="rect">
            <a:avLst/>
          </a:prstGeom>
          <a:noFill/>
        </p:spPr>
      </p:pic>
      <p:sp>
        <p:nvSpPr>
          <p:cNvPr id="4" name="Obdĺžnik 3"/>
          <p:cNvSpPr/>
          <p:nvPr/>
        </p:nvSpPr>
        <p:spPr>
          <a:xfrm>
            <a:off x="467544" y="2060848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... Príďte a presvedčte sa </a:t>
            </a:r>
            <a:br>
              <a:rPr lang="sk-SK" sz="24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</a:br>
            <a:r>
              <a:rPr lang="sk-SK" sz="24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    na vlastné oči ...</a:t>
            </a:r>
            <a:endParaRPr lang="sk-SK" sz="2400" dirty="0">
              <a:solidFill>
                <a:srgbClr val="002060"/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979712" y="5517232"/>
            <a:ext cx="44807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... Tešíme sa na Vás ...</a:t>
            </a:r>
            <a:endParaRPr lang="sk-SK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25602" name="Picture 2" descr="mapa"/>
          <p:cNvPicPr>
            <a:picLocks noChangeAspect="1" noChangeArrowheads="1"/>
          </p:cNvPicPr>
          <p:nvPr/>
        </p:nvPicPr>
        <p:blipFill>
          <a:blip r:embed="rId4" cstate="print"/>
          <a:srcRect l="35486" t="21821" r="23041" b="22534"/>
          <a:stretch>
            <a:fillRect/>
          </a:stretch>
        </p:blipFill>
        <p:spPr bwMode="auto">
          <a:xfrm>
            <a:off x="4716016" y="1268760"/>
            <a:ext cx="3888432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ĺžnik 6"/>
          <p:cNvSpPr/>
          <p:nvPr/>
        </p:nvSpPr>
        <p:spPr>
          <a:xfrm>
            <a:off x="467544" y="764704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u="wavy" cap="small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</a:rPr>
              <a:t>SPOZNAJTE S NAMI KRÁSY SEVEROPOVAŽSKÉHO REGIÓNU</a:t>
            </a:r>
            <a:r>
              <a:rPr lang="sk-SK" sz="2400" b="1" dirty="0" smtClean="0">
                <a:solidFill>
                  <a:srgbClr val="FF000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 </a:t>
            </a:r>
            <a:endParaRPr lang="sk-SK" sz="2400" dirty="0">
              <a:solidFill>
                <a:srgbClr val="FF000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 rot="21289485">
            <a:off x="2738824" y="2996241"/>
            <a:ext cx="1623250" cy="938783"/>
          </a:xfrm>
          <a:prstGeom prst="wedgeRoundRectCallout">
            <a:avLst>
              <a:gd name="adj1" fmla="val -82981"/>
              <a:gd name="adj2" fmla="val -9954"/>
              <a:gd name="adj3" fmla="val 1666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NAVŠTÍVTE VŠETKO!!! </a:t>
            </a:r>
            <a: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</a:t>
            </a:r>
            <a:endParaRPr kumimoji="0" lang="sk-SK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4" name="Picture 4" descr="BD06663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4653136"/>
            <a:ext cx="167677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1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1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1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1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1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1"/>
                            </p:stCondLst>
                            <p:childTnLst>
                              <p:par>
                                <p:cTn id="3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7" grpId="0"/>
      <p:bldP spid="2560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755576" y="620689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+mj-lt"/>
              </a:rPr>
              <a:t>CHARAKTERISTIKA ŠTUDIJNÉHO ODBORU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611560" y="980728"/>
            <a:ext cx="8202884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  <a:p>
            <a:pPr>
              <a:lnSpc>
                <a:spcPct val="150000"/>
              </a:lnSpc>
            </a:pPr>
            <a:r>
              <a:rPr lang="sk-SK" sz="3000" b="1" dirty="0" smtClean="0">
                <a:solidFill>
                  <a:srgbClr val="933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Poskytnutý stupeň vzdelania: </a:t>
            </a:r>
            <a:r>
              <a:rPr lang="sk-SK" sz="3000" dirty="0" smtClean="0">
                <a:solidFill>
                  <a:schemeClr val="tx2"/>
                </a:solidFill>
              </a:rPr>
              <a:t>úplné stredné 					            odborné vzdelanie</a:t>
            </a:r>
          </a:p>
          <a:p>
            <a:pPr>
              <a:lnSpc>
                <a:spcPct val="150000"/>
              </a:lnSpc>
            </a:pPr>
            <a:r>
              <a:rPr lang="sk-SK" sz="3000" b="1" dirty="0" smtClean="0">
                <a:solidFill>
                  <a:srgbClr val="933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Dĺžka štúdia:      </a:t>
            </a:r>
            <a:r>
              <a:rPr lang="sk-SK" sz="3000" dirty="0" smtClean="0">
                <a:solidFill>
                  <a:schemeClr val="tx2"/>
                </a:solidFill>
              </a:rPr>
              <a:t>4 roky</a:t>
            </a:r>
          </a:p>
          <a:p>
            <a:pPr>
              <a:lnSpc>
                <a:spcPct val="150000"/>
              </a:lnSpc>
            </a:pPr>
            <a:r>
              <a:rPr lang="sk-SK" sz="3000" b="1" dirty="0" smtClean="0">
                <a:solidFill>
                  <a:srgbClr val="933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Spôsob ukončenia: </a:t>
            </a:r>
            <a:r>
              <a:rPr lang="sk-SK" sz="3000" dirty="0" smtClean="0">
                <a:solidFill>
                  <a:schemeClr val="tx2"/>
                </a:solidFill>
              </a:rPr>
              <a:t>maturitná skúška</a:t>
            </a:r>
          </a:p>
          <a:p>
            <a:pPr>
              <a:lnSpc>
                <a:spcPct val="150000"/>
              </a:lnSpc>
            </a:pPr>
            <a:r>
              <a:rPr lang="sk-SK" sz="3000" b="1" dirty="0" smtClean="0">
                <a:solidFill>
                  <a:srgbClr val="933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Doklad o vzdelaní:   </a:t>
            </a:r>
            <a:r>
              <a:rPr lang="sk-SK" sz="3000" dirty="0" smtClean="0">
                <a:solidFill>
                  <a:schemeClr val="tx2"/>
                </a:solidFill>
              </a:rPr>
              <a:t>maturitné vysvedčenie</a:t>
            </a:r>
          </a:p>
          <a:p>
            <a:pPr>
              <a:lnSpc>
                <a:spcPct val="150000"/>
              </a:lnSpc>
            </a:pPr>
            <a:r>
              <a:rPr lang="sk-SK" sz="3000" dirty="0">
                <a:solidFill>
                  <a:schemeClr val="tx2"/>
                </a:solidFill>
              </a:rPr>
              <a:t>	 </a:t>
            </a:r>
            <a:r>
              <a:rPr lang="sk-SK" sz="3000" dirty="0" smtClean="0">
                <a:solidFill>
                  <a:schemeClr val="tx2"/>
                </a:solidFill>
              </a:rPr>
              <a:t>                     Medzinárodný certifikát </a:t>
            </a:r>
            <a:r>
              <a:rPr lang="sk-SK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IES</a:t>
            </a:r>
          </a:p>
          <a:p>
            <a:pPr>
              <a:lnSpc>
                <a:spcPct val="150000"/>
              </a:lnSpc>
            </a:pPr>
            <a:r>
              <a:rPr lang="sk-SK" sz="3000" b="1" dirty="0" smtClean="0">
                <a:solidFill>
                  <a:srgbClr val="933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 určený :       </a:t>
            </a:r>
            <a:r>
              <a:rPr lang="sk-SK" sz="3000" dirty="0" smtClean="0">
                <a:solidFill>
                  <a:schemeClr val="tx2"/>
                </a:solidFill>
              </a:rPr>
              <a:t>pre dievčatá / pre chlapcov</a:t>
            </a:r>
          </a:p>
          <a:p>
            <a:endParaRPr lang="sk-SK" dirty="0">
              <a:latin typeface="American Garamond AT" pitchFamily="2" charset="0"/>
            </a:endParaRPr>
          </a:p>
          <a:p>
            <a:r>
              <a:rPr lang="sk-SK" dirty="0" smtClean="0">
                <a:latin typeface="American Garamond AT" pitchFamily="2" charset="0"/>
              </a:rPr>
              <a:t>			</a:t>
            </a:r>
          </a:p>
          <a:p>
            <a:endParaRPr lang="sk-SK" dirty="0" smtClean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411895955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Podmienky na prijatie do odboru</a:t>
            </a:r>
            <a:endParaRPr lang="sk-SK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556792"/>
            <a:ext cx="8147248" cy="4755158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sk-SK" b="1" dirty="0" smtClean="0">
                <a:solidFill>
                  <a:srgbClr val="933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 prijímacej skúšky je prijatý</a:t>
            </a: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sz="2800" dirty="0" smtClean="0"/>
              <a:t>každý žiak, ktorý dosiahol v každom predmete samostatne najmenej 90% pri celoslovenskom testovaní žiakov 9. ročníka.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sk-SK" sz="2800" dirty="0" smtClean="0"/>
              <a:t>Ostatní žiaci sú povinní robiť </a:t>
            </a:r>
            <a:r>
              <a:rPr lang="sk-SK" sz="2800" b="1" dirty="0" smtClean="0">
                <a:solidFill>
                  <a:srgbClr val="933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prijímacie skúšky </a:t>
            </a: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 smtClean="0"/>
              <a:t>z predmetov SJL a BIO (v rozsahu učiva ZŠ).</a:t>
            </a:r>
            <a:r>
              <a:rPr lang="sk-SK" dirty="0" smtClean="0"/>
              <a:t>	</a:t>
            </a:r>
            <a:r>
              <a:rPr lang="sk-SK" dirty="0" smtClean="0">
                <a:latin typeface="American Garamond AT" pitchFamily="2" charset="0"/>
              </a:rPr>
              <a:t>			</a:t>
            </a:r>
          </a:p>
          <a:p>
            <a:endParaRPr lang="sk-SK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539552" y="980728"/>
            <a:ext cx="806489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400" dirty="0">
              <a:latin typeface="American Garamond AT" pitchFamily="2" charset="0"/>
            </a:endParaRPr>
          </a:p>
          <a:p>
            <a:pPr marL="285750" indent="-3600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"/>
            </a:pPr>
            <a:r>
              <a:rPr lang="sk-SK" sz="2400" dirty="0" smtClean="0">
                <a:solidFill>
                  <a:schemeClr val="tx2"/>
                </a:solidFill>
              </a:rPr>
              <a:t>základy podnikania</a:t>
            </a:r>
          </a:p>
          <a:p>
            <a:pPr marL="285750" indent="-3600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"/>
            </a:pPr>
            <a:r>
              <a:rPr lang="sk-SK" sz="2400" dirty="0">
                <a:solidFill>
                  <a:schemeClr val="tx2"/>
                </a:solidFill>
              </a:rPr>
              <a:t>p</a:t>
            </a:r>
            <a:r>
              <a:rPr lang="sk-SK" sz="2400" dirty="0" smtClean="0">
                <a:solidFill>
                  <a:schemeClr val="tx2"/>
                </a:solidFill>
              </a:rPr>
              <a:t>rávne normy súvisiace s podnikaním</a:t>
            </a:r>
          </a:p>
          <a:p>
            <a:pPr marL="285750" indent="-3600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"/>
            </a:pPr>
            <a:r>
              <a:rPr lang="sk-SK" sz="2400" dirty="0">
                <a:solidFill>
                  <a:schemeClr val="tx2"/>
                </a:solidFill>
              </a:rPr>
              <a:t>z</a:t>
            </a:r>
            <a:r>
              <a:rPr lang="sk-SK" sz="2400" dirty="0" smtClean="0">
                <a:solidFill>
                  <a:schemeClr val="tx2"/>
                </a:solidFill>
              </a:rPr>
              <a:t>áklady jednoduchého a podvojného účtovníctva</a:t>
            </a:r>
          </a:p>
          <a:p>
            <a:pPr marL="285750" indent="-3600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"/>
            </a:pPr>
            <a:r>
              <a:rPr lang="sk-SK" sz="2400" dirty="0">
                <a:solidFill>
                  <a:schemeClr val="tx2"/>
                </a:solidFill>
              </a:rPr>
              <a:t>z</a:t>
            </a:r>
            <a:r>
              <a:rPr lang="sk-SK" sz="2400" dirty="0" smtClean="0">
                <a:solidFill>
                  <a:schemeClr val="tx2"/>
                </a:solidFill>
              </a:rPr>
              <a:t>áklady obchodnej korešpondencie</a:t>
            </a:r>
          </a:p>
          <a:p>
            <a:pPr marL="285750" indent="-3600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"/>
            </a:pPr>
            <a:r>
              <a:rPr lang="sk-SK" sz="2400" dirty="0">
                <a:solidFill>
                  <a:schemeClr val="tx2"/>
                </a:solidFill>
              </a:rPr>
              <a:t>p</a:t>
            </a:r>
            <a:r>
              <a:rPr lang="sk-SK" sz="2400" dirty="0" smtClean="0">
                <a:solidFill>
                  <a:schemeClr val="tx2"/>
                </a:solidFill>
              </a:rPr>
              <a:t>ísanie na počítači desaťprstovou hmatovou metódou</a:t>
            </a:r>
          </a:p>
          <a:p>
            <a:pPr marL="285750" indent="-3600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"/>
            </a:pPr>
            <a:r>
              <a:rPr lang="sk-SK" sz="2400" dirty="0">
                <a:solidFill>
                  <a:schemeClr val="tx2"/>
                </a:solidFill>
              </a:rPr>
              <a:t>p</a:t>
            </a:r>
            <a:r>
              <a:rPr lang="sk-SK" sz="2400" dirty="0" smtClean="0">
                <a:solidFill>
                  <a:schemeClr val="tx2"/>
                </a:solidFill>
              </a:rPr>
              <a:t>rácu s počítačom – MS WORD, MS EXCEL, </a:t>
            </a:r>
            <a:br>
              <a:rPr lang="sk-SK" sz="2400" dirty="0" smtClean="0">
                <a:solidFill>
                  <a:schemeClr val="tx2"/>
                </a:solidFill>
              </a:rPr>
            </a:br>
            <a:r>
              <a:rPr lang="sk-SK" sz="2400" dirty="0" smtClean="0">
                <a:solidFill>
                  <a:schemeClr val="tx2"/>
                </a:solidFill>
              </a:rPr>
              <a:t>                                   MS POWER POINT, práca s internetom</a:t>
            </a:r>
          </a:p>
          <a:p>
            <a:pPr marL="285750" indent="-3600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"/>
            </a:pPr>
            <a:r>
              <a:rPr lang="sk-SK" sz="2400" dirty="0">
                <a:solidFill>
                  <a:schemeClr val="tx2"/>
                </a:solidFill>
              </a:rPr>
              <a:t>p</a:t>
            </a:r>
            <a:r>
              <a:rPr lang="sk-SK" sz="2400" dirty="0" smtClean="0">
                <a:solidFill>
                  <a:schemeClr val="tx2"/>
                </a:solidFill>
              </a:rPr>
              <a:t>odnikateľské činnosti v agroturistike </a:t>
            </a:r>
          </a:p>
          <a:p>
            <a:pPr marL="285750" indent="-3600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"/>
            </a:pPr>
            <a:r>
              <a:rPr lang="sk-SK" sz="2400" dirty="0">
                <a:solidFill>
                  <a:schemeClr val="tx2"/>
                </a:solidFill>
              </a:rPr>
              <a:t>u</a:t>
            </a:r>
            <a:r>
              <a:rPr lang="sk-SK" sz="2400" dirty="0" smtClean="0">
                <a:solidFill>
                  <a:schemeClr val="tx2"/>
                </a:solidFill>
              </a:rPr>
              <a:t>bytovacie a stolovacie služby v agroturistike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Absolvent pozná/vie</a:t>
            </a:r>
            <a:endParaRPr kumimoji="0" lang="sk-SK" sz="36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9778648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068960"/>
            <a:ext cx="5040560" cy="3673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138"/>
            <a:ext cx="5682208" cy="3784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dĺžnik 4"/>
          <p:cNvSpPr/>
          <p:nvPr/>
        </p:nvSpPr>
        <p:spPr>
          <a:xfrm>
            <a:off x="4644008" y="764704"/>
            <a:ext cx="3672408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Clr>
                <a:srgbClr val="C00000"/>
              </a:buClr>
            </a:pPr>
            <a:r>
              <a:rPr lang="sk-SK" b="1" dirty="0">
                <a:solidFill>
                  <a:schemeClr val="accent2">
                    <a:lumMod val="50000"/>
                  </a:schemeClr>
                </a:solidFill>
              </a:rPr>
              <a:t>ubytovacie a stolovacie </a:t>
            </a:r>
            <a:r>
              <a:rPr lang="sk-SK" b="1" dirty="0" smtClean="0">
                <a:solidFill>
                  <a:schemeClr val="accent2">
                    <a:lumMod val="50000"/>
                  </a:schemeClr>
                </a:solidFill>
              </a:rPr>
              <a:t>služby </a:t>
            </a:r>
            <a:br>
              <a:rPr lang="sk-SK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sk-SK" b="1" dirty="0" smtClean="0">
                <a:solidFill>
                  <a:schemeClr val="accent2">
                    <a:lumMod val="50000"/>
                  </a:schemeClr>
                </a:solidFill>
              </a:rPr>
              <a:t>v </a:t>
            </a:r>
            <a:r>
              <a:rPr lang="sk-SK" b="1" dirty="0">
                <a:solidFill>
                  <a:schemeClr val="accent2">
                    <a:lumMod val="50000"/>
                  </a:schemeClr>
                </a:solidFill>
              </a:rPr>
              <a:t>agroturistike</a:t>
            </a:r>
          </a:p>
        </p:txBody>
      </p:sp>
      <p:sp>
        <p:nvSpPr>
          <p:cNvPr id="6" name="Obdĺžnik 5"/>
          <p:cNvSpPr/>
          <p:nvPr/>
        </p:nvSpPr>
        <p:spPr>
          <a:xfrm>
            <a:off x="395536" y="4390104"/>
            <a:ext cx="3672408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Clr>
                <a:srgbClr val="C00000"/>
              </a:buClr>
            </a:pPr>
            <a:r>
              <a:rPr lang="sk-SK" b="1" dirty="0">
                <a:solidFill>
                  <a:schemeClr val="accent2">
                    <a:lumMod val="50000"/>
                  </a:schemeClr>
                </a:solidFill>
              </a:rPr>
              <a:t>podnikateľské činnosti </a:t>
            </a:r>
            <a:r>
              <a:rPr lang="sk-SK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sk-SK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sk-SK" b="1" dirty="0" smtClean="0">
                <a:solidFill>
                  <a:schemeClr val="accent2">
                    <a:lumMod val="50000"/>
                  </a:schemeClr>
                </a:solidFill>
              </a:rPr>
              <a:t>v </a:t>
            </a:r>
            <a:r>
              <a:rPr lang="sk-SK" b="1" dirty="0">
                <a:solidFill>
                  <a:schemeClr val="accent2">
                    <a:lumMod val="50000"/>
                  </a:schemeClr>
                </a:solidFill>
              </a:rPr>
              <a:t>agroturistike </a:t>
            </a:r>
          </a:p>
        </p:txBody>
      </p:sp>
    </p:spTree>
    <p:extLst>
      <p:ext uri="{BB962C8B-B14F-4D97-AF65-F5344CB8AC3E}">
        <p14:creationId xmlns:p14="http://schemas.microsoft.com/office/powerpoint/2010/main" xmlns="" val="1696940825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683568" y="1268760"/>
            <a:ext cx="8064896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576000">
              <a:buClr>
                <a:srgbClr val="C00000"/>
              </a:buClr>
              <a:buFont typeface="Wingdings" pitchFamily="2" charset="2"/>
              <a:buChar char=""/>
            </a:pPr>
            <a:r>
              <a:rPr lang="sk-SK" sz="2400" dirty="0">
                <a:solidFill>
                  <a:schemeClr val="tx2"/>
                </a:solidFill>
              </a:rPr>
              <a:t>c</a:t>
            </a:r>
            <a:r>
              <a:rPr lang="sk-SK" sz="2400" dirty="0" smtClean="0">
                <a:solidFill>
                  <a:schemeClr val="tx2"/>
                </a:solidFill>
              </a:rPr>
              <a:t>udzí jazyk (ANJ, NEJ)</a:t>
            </a:r>
          </a:p>
          <a:p>
            <a:pPr marL="285750" indent="-576000">
              <a:buClr>
                <a:srgbClr val="C00000"/>
              </a:buClr>
              <a:buFont typeface="Wingdings" pitchFamily="2" charset="2"/>
              <a:buChar char=""/>
            </a:pPr>
            <a:r>
              <a:rPr lang="sk-SK" sz="2400" dirty="0" smtClean="0">
                <a:solidFill>
                  <a:schemeClr val="tx2"/>
                </a:solidFill>
              </a:rPr>
              <a:t>aplikovaná informatika</a:t>
            </a:r>
          </a:p>
          <a:p>
            <a:pPr marL="285750" indent="-576000">
              <a:buClr>
                <a:srgbClr val="C00000"/>
              </a:buClr>
              <a:buFont typeface="Wingdings" pitchFamily="2" charset="2"/>
              <a:buChar char=""/>
            </a:pPr>
            <a:r>
              <a:rPr lang="sk-SK" sz="2400" dirty="0" smtClean="0">
                <a:solidFill>
                  <a:schemeClr val="tx2"/>
                </a:solidFill>
              </a:rPr>
              <a:t>aplikovaná biológia</a:t>
            </a:r>
          </a:p>
          <a:p>
            <a:pPr marL="285750" indent="-576000">
              <a:buClr>
                <a:srgbClr val="C00000"/>
              </a:buClr>
              <a:buFont typeface="Wingdings" pitchFamily="2" charset="2"/>
              <a:buChar char=""/>
            </a:pPr>
            <a:r>
              <a:rPr lang="sk-SK" sz="2400" dirty="0" smtClean="0">
                <a:solidFill>
                  <a:schemeClr val="tx2"/>
                </a:solidFill>
              </a:rPr>
              <a:t>účtovníctvo, právna náuka</a:t>
            </a:r>
          </a:p>
          <a:p>
            <a:pPr marL="285750" indent="-576000">
              <a:buClr>
                <a:srgbClr val="C00000"/>
              </a:buClr>
              <a:buFont typeface="Wingdings" pitchFamily="2" charset="2"/>
              <a:buChar char=""/>
            </a:pPr>
            <a:r>
              <a:rPr lang="sk-SK" sz="2400" dirty="0" smtClean="0">
                <a:solidFill>
                  <a:schemeClr val="tx2"/>
                </a:solidFill>
              </a:rPr>
              <a:t>administratíva a korešpondencia</a:t>
            </a:r>
          </a:p>
          <a:p>
            <a:pPr marL="285750" indent="-576000">
              <a:buClr>
                <a:srgbClr val="C00000"/>
              </a:buClr>
              <a:buFont typeface="Wingdings" pitchFamily="2" charset="2"/>
              <a:buChar char=""/>
            </a:pPr>
            <a:r>
              <a:rPr lang="sk-SK" sz="2400" dirty="0" smtClean="0">
                <a:solidFill>
                  <a:schemeClr val="tx2"/>
                </a:solidFill>
              </a:rPr>
              <a:t>turistika na vidieku</a:t>
            </a:r>
          </a:p>
          <a:p>
            <a:pPr marL="285750" indent="-576000">
              <a:buClr>
                <a:srgbClr val="C00000"/>
              </a:buClr>
              <a:buFont typeface="Wingdings" pitchFamily="2" charset="2"/>
              <a:buChar char=""/>
            </a:pPr>
            <a:r>
              <a:rPr lang="sk-SK" sz="2400" dirty="0">
                <a:solidFill>
                  <a:schemeClr val="tx2"/>
                </a:solidFill>
              </a:rPr>
              <a:t>e</a:t>
            </a:r>
            <a:r>
              <a:rPr lang="sk-SK" sz="2400" dirty="0" smtClean="0">
                <a:solidFill>
                  <a:schemeClr val="tx2"/>
                </a:solidFill>
              </a:rPr>
              <a:t>konomika v agroturistike, služby v agroturistike</a:t>
            </a:r>
          </a:p>
          <a:p>
            <a:pPr marL="285750" indent="-576000">
              <a:buClr>
                <a:srgbClr val="C00000"/>
              </a:buClr>
              <a:buFont typeface="Wingdings" pitchFamily="2" charset="2"/>
              <a:buChar char=""/>
            </a:pPr>
            <a:r>
              <a:rPr lang="sk-SK" sz="2400" dirty="0" smtClean="0">
                <a:solidFill>
                  <a:schemeClr val="tx2"/>
                </a:solidFill>
              </a:rPr>
              <a:t>kultúra ubytovania a stravovania</a:t>
            </a:r>
          </a:p>
          <a:p>
            <a:pPr marL="285750" indent="-576000">
              <a:buClr>
                <a:srgbClr val="C00000"/>
              </a:buClr>
              <a:buFont typeface="Wingdings" pitchFamily="2" charset="2"/>
              <a:buChar char=""/>
            </a:pPr>
            <a:r>
              <a:rPr lang="sk-SK" sz="2400" dirty="0">
                <a:solidFill>
                  <a:schemeClr val="tx2"/>
                </a:solidFill>
              </a:rPr>
              <a:t>s</a:t>
            </a:r>
            <a:r>
              <a:rPr lang="sk-SK" sz="2400" dirty="0" smtClean="0">
                <a:solidFill>
                  <a:schemeClr val="tx2"/>
                </a:solidFill>
              </a:rPr>
              <a:t>prievodcovská činnosť a ekologické poľnohospodárstvo</a:t>
            </a:r>
          </a:p>
          <a:p>
            <a:pPr marL="285750" indent="-576000">
              <a:buClr>
                <a:srgbClr val="C00000"/>
              </a:buClr>
              <a:buFont typeface="Wingdings" pitchFamily="2" charset="2"/>
              <a:buChar char=""/>
            </a:pPr>
            <a:r>
              <a:rPr lang="sk-SK" sz="2400" dirty="0" smtClean="0">
                <a:solidFill>
                  <a:schemeClr val="tx2"/>
                </a:solidFill>
              </a:rPr>
              <a:t>príprava jedál a stolovania</a:t>
            </a:r>
          </a:p>
          <a:p>
            <a:pPr marL="285750" indent="-5760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"/>
            </a:pPr>
            <a:r>
              <a:rPr lang="sk-SK" sz="2400" dirty="0" smtClean="0">
                <a:solidFill>
                  <a:schemeClr val="tx2"/>
                </a:solidFill>
              </a:rPr>
              <a:t>podnikanie a služby v cestovnom ruchu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sz="2400" dirty="0" smtClean="0">
                <a:solidFill>
                  <a:srgbClr val="C00000"/>
                </a:solidFill>
              </a:rPr>
              <a:t>Všetci študenti majú možnosť počas štúdia absolvovať </a:t>
            </a:r>
            <a:r>
              <a:rPr lang="sk-SK" sz="2400" b="1" dirty="0" smtClean="0">
                <a:solidFill>
                  <a:srgbClr val="C00000"/>
                </a:solidFill>
              </a:rPr>
              <a:t>vodičský kurz </a:t>
            </a:r>
            <a:r>
              <a:rPr lang="sk-SK" sz="2400" dirty="0" smtClean="0">
                <a:solidFill>
                  <a:srgbClr val="C00000"/>
                </a:solidFill>
              </a:rPr>
              <a:t>a získať vodičský preukaz na osobné auto </a:t>
            </a:r>
          </a:p>
          <a:p>
            <a:pPr marL="285750" indent="-285750">
              <a:buFont typeface="Wingdings" pitchFamily="2" charset="2"/>
              <a:buChar char="ü"/>
            </a:pPr>
            <a:endParaRPr lang="sk-SK" sz="1600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Profilové predmety</a:t>
            </a:r>
            <a:endParaRPr kumimoji="0" lang="sk-SK" sz="36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1655660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548680"/>
            <a:ext cx="4763047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145927"/>
            <a:ext cx="4968478" cy="3518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bdĺžnik 3"/>
          <p:cNvSpPr/>
          <p:nvPr/>
        </p:nvSpPr>
        <p:spPr>
          <a:xfrm>
            <a:off x="4716016" y="836712"/>
            <a:ext cx="3672408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Clr>
                <a:srgbClr val="C00000"/>
              </a:buClr>
            </a:pPr>
            <a:r>
              <a:rPr lang="sk-SK" b="1" dirty="0" smtClean="0">
                <a:solidFill>
                  <a:schemeClr val="accent2">
                    <a:lumMod val="50000"/>
                  </a:schemeClr>
                </a:solidFill>
              </a:rPr>
              <a:t>Podnikanie a služby </a:t>
            </a:r>
            <a:br>
              <a:rPr lang="sk-SK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sk-SK" b="1" dirty="0" smtClean="0">
                <a:solidFill>
                  <a:schemeClr val="accent2">
                    <a:lumMod val="50000"/>
                  </a:schemeClr>
                </a:solidFill>
              </a:rPr>
              <a:t>v cestovnom ruchu</a:t>
            </a:r>
            <a:endParaRPr lang="sk-SK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333447" y="5085184"/>
            <a:ext cx="3672408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Clr>
                <a:srgbClr val="C00000"/>
              </a:buClr>
            </a:pPr>
            <a:r>
              <a:rPr lang="sk-SK" b="1" dirty="0" smtClean="0">
                <a:solidFill>
                  <a:schemeClr val="accent2">
                    <a:lumMod val="50000"/>
                  </a:schemeClr>
                </a:solidFill>
              </a:rPr>
              <a:t>Chov hospodárskych zvierat</a:t>
            </a:r>
            <a:endParaRPr lang="sk-SK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9322635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0935841"/>
              </p:ext>
            </p:extLst>
          </p:nvPr>
        </p:nvGraphicFramePr>
        <p:xfrm>
          <a:off x="539552" y="1340768"/>
          <a:ext cx="8208913" cy="5245970"/>
        </p:xfrm>
        <a:graphic>
          <a:graphicData uri="http://schemas.openxmlformats.org/drawingml/2006/table">
            <a:tbl>
              <a:tblPr firstRow="1" firstCol="1" bandRow="1"/>
              <a:tblGrid>
                <a:gridCol w="3354943"/>
                <a:gridCol w="900126"/>
                <a:gridCol w="947827"/>
                <a:gridCol w="947827"/>
                <a:gridCol w="1029095"/>
                <a:gridCol w="1029095"/>
              </a:tblGrid>
              <a:tr h="68041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Kategórie a názvy </a:t>
                      </a:r>
                      <a:br>
                        <a:rPr lang="sk-SK" sz="18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sk-SK" sz="18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vyučovacích predmetov</a:t>
                      </a:r>
                      <a:endParaRPr lang="sk-SK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Počet týždenných vyučovacích hodín</a:t>
                      </a:r>
                      <a:br>
                        <a:rPr lang="sk-SK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sk-SK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v ročníku</a:t>
                      </a:r>
                      <a:endParaRPr lang="sk-SK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28870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4.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Spolu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206171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68464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Všeobecnovzdelávacie predmety</a:t>
                      </a:r>
                      <a:endParaRPr lang="sk-SK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21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endParaRPr lang="sk-SK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62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</a:tr>
              <a:tr h="28870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slovenský jazyk a literatúra</a:t>
                      </a:r>
                      <a:endParaRPr lang="sk-SK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8870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cudzí jazyk ANJ/NEJ</a:t>
                      </a:r>
                      <a:endParaRPr lang="sk-SK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32241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etická /</a:t>
                      </a:r>
                      <a:r>
                        <a:rPr lang="sk-SK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náboženská výchova</a:t>
                      </a:r>
                      <a:endParaRPr lang="sk-SK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8870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dejepis</a:t>
                      </a:r>
                      <a:endParaRPr lang="sk-SK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8870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občianska náuka</a:t>
                      </a:r>
                      <a:endParaRPr lang="sk-SK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8870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biológia a ekológia</a:t>
                      </a:r>
                      <a:endParaRPr lang="sk-SK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8870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chémia</a:t>
                      </a:r>
                      <a:endParaRPr lang="sk-SK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8870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matematika</a:t>
                      </a:r>
                      <a:endParaRPr lang="sk-SK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8870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informatika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sk-SK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8870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telesná výchova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sk-SK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sk-SK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k-SK" sz="18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sk-SK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</a:tbl>
          </a:graphicData>
        </a:graphic>
      </p:graphicFrame>
      <p:sp>
        <p:nvSpPr>
          <p:cNvPr id="6" name="Nadpis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Učebný plán </a:t>
            </a:r>
            <a:endParaRPr kumimoji="0" lang="sk-SK" sz="36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3791999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0935841"/>
              </p:ext>
            </p:extLst>
          </p:nvPr>
        </p:nvGraphicFramePr>
        <p:xfrm>
          <a:off x="611560" y="404664"/>
          <a:ext cx="8136905" cy="6318918"/>
        </p:xfrm>
        <a:graphic>
          <a:graphicData uri="http://schemas.openxmlformats.org/drawingml/2006/table">
            <a:tbl>
              <a:tblPr firstRow="1" firstCol="1" bandRow="1"/>
              <a:tblGrid>
                <a:gridCol w="3325514"/>
                <a:gridCol w="892231"/>
                <a:gridCol w="939513"/>
                <a:gridCol w="939513"/>
                <a:gridCol w="1020067"/>
                <a:gridCol w="1020067"/>
              </a:tblGrid>
              <a:tr h="55113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Kategórie a názvy </a:t>
                      </a:r>
                      <a:br>
                        <a:rPr lang="sk-SK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sk-SK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vyučovacích predmetov</a:t>
                      </a:r>
                      <a:endParaRPr lang="sk-SK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Počet týždenných vyučovacích hodín</a:t>
                      </a:r>
                      <a:br>
                        <a:rPr lang="sk-SK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sk-SK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v ročníku</a:t>
                      </a:r>
                      <a:endParaRPr lang="sk-SK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28021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4.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Spolu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21600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87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Odborné predmety</a:t>
                      </a:r>
                      <a:endParaRPr lang="sk-SK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17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17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19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65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54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aplikovaná chémia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54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aplikovaná biológia a ekológia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3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41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aplikovaná informatika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54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mechanizácia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54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pestovanie rastlín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54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chov zvierat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54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ekonomika v agroturistike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54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podnikanie a služby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54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administratíva a korešpondencia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54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účtovníctvo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54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dopravná výchova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54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turistika na vidieku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54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kultúra ubytovania a stravovania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54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prax ( počet dní)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15-20 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 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35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20 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87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Voliteľné predmety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67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podnikanie v cestovnom ruchu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42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sprievodcovská činnosť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sk-SK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sk-SK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86" marR="38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gro_text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209</TotalTime>
  <Words>499</Words>
  <Application>Microsoft Office PowerPoint</Application>
  <PresentationFormat>Prezentácia na obrazovke (4:3)</PresentationFormat>
  <Paragraphs>276</Paragraphs>
  <Slides>16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Cestovanie</vt:lpstr>
      <vt:lpstr>Stredná odborná škola poľnohospodárstva a služieb na vidieku </vt:lpstr>
      <vt:lpstr>Snímka 2</vt:lpstr>
      <vt:lpstr>Podmienky na prijatie do odboru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Možnosti uplatnenia absolventov</vt:lpstr>
      <vt:lpstr>Snímka 13</vt:lpstr>
      <vt:lpstr>Snímka 14</vt:lpstr>
      <vt:lpstr>Snímka 15</vt:lpstr>
      <vt:lpstr>Snímka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Stredná odborná škola poľnohospodárstva a služieb na vidieku</dc:title>
  <dc:creator>pc</dc:creator>
  <cp:lastModifiedBy>Kabinet II</cp:lastModifiedBy>
  <cp:revision>28</cp:revision>
  <dcterms:created xsi:type="dcterms:W3CDTF">2014-01-08T06:40:52Z</dcterms:created>
  <dcterms:modified xsi:type="dcterms:W3CDTF">2015-01-28T08:16:57Z</dcterms:modified>
</cp:coreProperties>
</file>