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75" r:id="rId6"/>
    <p:sldId id="260" r:id="rId7"/>
    <p:sldId id="278" r:id="rId8"/>
    <p:sldId id="264" r:id="rId9"/>
    <p:sldId id="267" r:id="rId10"/>
    <p:sldId id="261" r:id="rId11"/>
    <p:sldId id="270" r:id="rId12"/>
    <p:sldId id="262" r:id="rId13"/>
    <p:sldId id="266" r:id="rId14"/>
    <p:sldId id="269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5" autoAdjust="0"/>
    <p:restoredTop sz="94660"/>
  </p:normalViewPr>
  <p:slideViewPr>
    <p:cSldViewPr>
      <p:cViewPr>
        <p:scale>
          <a:sx n="70" d="100"/>
          <a:sy n="70" d="100"/>
        </p:scale>
        <p:origin x="-1650" y="-8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EA1B89-EDD6-4B38-8D31-0BE6C15CDBE9}" type="datetimeFigureOut">
              <a:rPr lang="sk-SK" smtClean="0"/>
              <a:pPr/>
              <a:t>14.01.2014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D2378-0CED-4B55-930C-E2B3AE349317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19368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D2378-0CED-4B55-930C-E2B3AE349317}" type="slidenum">
              <a:rPr lang="sk-SK" smtClean="0"/>
              <a:pPr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96530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C7669-1B9B-4B08-BFD4-DA539A3D2C67}" type="datetimeFigureOut">
              <a:rPr lang="sk-SK" smtClean="0"/>
              <a:pPr/>
              <a:t>14.01.2014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B9453-2AED-463E-BC0D-DE0A071C928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15791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C7669-1B9B-4B08-BFD4-DA539A3D2C67}" type="datetimeFigureOut">
              <a:rPr lang="sk-SK" smtClean="0"/>
              <a:pPr/>
              <a:t>14.01.2014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B9453-2AED-463E-BC0D-DE0A071C928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72972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C7669-1B9B-4B08-BFD4-DA539A3D2C67}" type="datetimeFigureOut">
              <a:rPr lang="sk-SK" smtClean="0"/>
              <a:pPr/>
              <a:t>14.01.2014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B9453-2AED-463E-BC0D-DE0A071C928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07350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C7669-1B9B-4B08-BFD4-DA539A3D2C67}" type="datetimeFigureOut">
              <a:rPr lang="sk-SK" smtClean="0"/>
              <a:pPr/>
              <a:t>14.01.2014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B9453-2AED-463E-BC0D-DE0A071C928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05004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C7669-1B9B-4B08-BFD4-DA539A3D2C67}" type="datetimeFigureOut">
              <a:rPr lang="sk-SK" smtClean="0"/>
              <a:pPr/>
              <a:t>14.01.2014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B9453-2AED-463E-BC0D-DE0A071C928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18055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C7669-1B9B-4B08-BFD4-DA539A3D2C67}" type="datetimeFigureOut">
              <a:rPr lang="sk-SK" smtClean="0"/>
              <a:pPr/>
              <a:t>14.01.2014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B9453-2AED-463E-BC0D-DE0A071C928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6022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C7669-1B9B-4B08-BFD4-DA539A3D2C67}" type="datetimeFigureOut">
              <a:rPr lang="sk-SK" smtClean="0"/>
              <a:pPr/>
              <a:t>14.01.2014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B9453-2AED-463E-BC0D-DE0A071C928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12661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C7669-1B9B-4B08-BFD4-DA539A3D2C67}" type="datetimeFigureOut">
              <a:rPr lang="sk-SK" smtClean="0"/>
              <a:pPr/>
              <a:t>14.01.2014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B9453-2AED-463E-BC0D-DE0A071C928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80915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C7669-1B9B-4B08-BFD4-DA539A3D2C67}" type="datetimeFigureOut">
              <a:rPr lang="sk-SK" smtClean="0"/>
              <a:pPr/>
              <a:t>14.01.2014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B9453-2AED-463E-BC0D-DE0A071C928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86290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C7669-1B9B-4B08-BFD4-DA539A3D2C67}" type="datetimeFigureOut">
              <a:rPr lang="sk-SK" smtClean="0"/>
              <a:pPr/>
              <a:t>14.01.2014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B9453-2AED-463E-BC0D-DE0A071C928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23991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C7669-1B9B-4B08-BFD4-DA539A3D2C67}" type="datetimeFigureOut">
              <a:rPr lang="sk-SK" smtClean="0"/>
              <a:pPr/>
              <a:t>14.01.2014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B9453-2AED-463E-BC0D-DE0A071C928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86681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5850">
              <a:schemeClr val="bg1"/>
            </a:gs>
            <a:gs pos="0">
              <a:schemeClr val="tx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C7669-1B9B-4B08-BFD4-DA539A3D2C67}" type="datetimeFigureOut">
              <a:rPr lang="sk-SK" smtClean="0"/>
              <a:pPr/>
              <a:t>14.01.2014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B9453-2AED-463E-BC0D-DE0A071C928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4364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Ekonomika\Ekonomika_Elite.wmv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http://www.etrend.sk/images/0407/000financie_18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12976"/>
            <a:ext cx="4796232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764704"/>
            <a:ext cx="8204448" cy="2350933"/>
          </a:xfrm>
        </p:spPr>
        <p:txBody>
          <a:bodyPr>
            <a:normAutofit fontScale="90000"/>
          </a:bodyPr>
          <a:lstStyle/>
          <a:p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Stredná odborná škola poľnohospodárstva a služieb na vidieku</a:t>
            </a:r>
            <a:b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2800" b="1" dirty="0" smtClean="0"/>
              <a:t/>
            </a:r>
            <a:br>
              <a:rPr lang="sk-SK" sz="2800" b="1" dirty="0" smtClean="0"/>
            </a:br>
            <a:r>
              <a:rPr lang="sk-SK" sz="2700" b="1" dirty="0" smtClean="0"/>
              <a:t>Predmestská 82,  010 01 Žilina</a:t>
            </a:r>
            <a:endParaRPr lang="sk-SK" sz="27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3212976"/>
            <a:ext cx="5400600" cy="1345704"/>
          </a:xfrm>
        </p:spPr>
        <p:txBody>
          <a:bodyPr>
            <a:noAutofit/>
          </a:bodyPr>
          <a:lstStyle/>
          <a:p>
            <a:r>
              <a:rPr lang="sk-SK" sz="4400" b="1" dirty="0" smtClean="0">
                <a:ln w="10541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Ekonomika pôdohospodárstva</a:t>
            </a:r>
            <a:endParaRPr lang="sk-SK" sz="4400" b="1" dirty="0">
              <a:ln w="10541" cmpd="sng">
                <a:solidFill>
                  <a:schemeClr val="tx2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1008112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4664"/>
            <a:ext cx="2228850" cy="949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287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75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r>
              <a:rPr lang="sk-SK" sz="2400" dirty="0" smtClean="0"/>
              <a:t>V 3. ročníku , v predmete aplikovaná ekonómia si študenti vyskúšajú podnikanie vo vlastnej firme – študentskej spoločnosti.</a:t>
            </a:r>
          </a:p>
          <a:p>
            <a:r>
              <a:rPr lang="sk-SK" sz="2400" dirty="0" smtClean="0"/>
              <a:t>Študentská spoločnosť každoročne organizuje </a:t>
            </a:r>
            <a:r>
              <a:rPr lang="sk-SK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školský ples</a:t>
            </a:r>
            <a:r>
              <a:rPr lang="sk-SK" sz="2400" dirty="0" smtClean="0"/>
              <a:t>.</a:t>
            </a:r>
          </a:p>
          <a:p>
            <a:r>
              <a:rPr lang="sk-SK" sz="2400" dirty="0" smtClean="0"/>
              <a:t>Žiaci môžu získať </a:t>
            </a:r>
            <a:r>
              <a:rPr lang="sk-SK" sz="2400" b="1" dirty="0" smtClean="0"/>
              <a:t>CERTIFIKÁT</a:t>
            </a:r>
            <a:endParaRPr lang="sk-SK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01008"/>
            <a:ext cx="4896544" cy="32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ĺžnik 3"/>
          <p:cNvSpPr/>
          <p:nvPr/>
        </p:nvSpPr>
        <p:spPr>
          <a:xfrm>
            <a:off x="-171201" y="476672"/>
            <a:ext cx="90636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Predmet - aplikovaná ekonómia </a:t>
            </a:r>
            <a:endParaRPr lang="sk-SK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117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01228" y="1379908"/>
            <a:ext cx="8229600" cy="4713387"/>
          </a:xfrm>
        </p:spPr>
        <p:txBody>
          <a:bodyPr>
            <a:normAutofit/>
          </a:bodyPr>
          <a:lstStyle/>
          <a:p>
            <a:r>
              <a:rPr lang="sk-SK" sz="2000" dirty="0" smtClean="0"/>
              <a:t>Na predmete aplikovaná ekonómia sme si založili firmu </a:t>
            </a:r>
            <a:r>
              <a:rPr lang="sk-S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Elite – </a:t>
            </a:r>
            <a:r>
              <a:rPr lang="sk-SK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way</a:t>
            </a:r>
            <a:r>
              <a:rPr lang="sk-S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sk-SK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sz="2000" dirty="0" smtClean="0"/>
              <a:t>V tejto firme sme podnikali celý školský rok. </a:t>
            </a:r>
            <a:br>
              <a:rPr lang="sk-SK" sz="2000" dirty="0" smtClean="0"/>
            </a:br>
            <a:r>
              <a:rPr lang="sk-SK" sz="2000" dirty="0" smtClean="0"/>
              <a:t>Bola to výborná skúsenosť do života. </a:t>
            </a:r>
            <a:endParaRPr lang="sk-SK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91" y="2666036"/>
            <a:ext cx="4106301" cy="3427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66037"/>
            <a:ext cx="4104456" cy="342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ĺžnik 3"/>
          <p:cNvSpPr/>
          <p:nvPr/>
        </p:nvSpPr>
        <p:spPr>
          <a:xfrm>
            <a:off x="3482485" y="476672"/>
            <a:ext cx="2467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Elite – </a:t>
            </a:r>
            <a:r>
              <a:rPr lang="sk-SK" sz="4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way</a:t>
            </a:r>
            <a:endParaRPr lang="sk-SK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624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konomika_Elit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85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5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1520" y="1124744"/>
            <a:ext cx="8229600" cy="4525963"/>
          </a:xfrm>
        </p:spPr>
        <p:txBody>
          <a:bodyPr>
            <a:normAutofit/>
          </a:bodyPr>
          <a:lstStyle/>
          <a:p>
            <a:r>
              <a:rPr lang="sk-SK" sz="2400" dirty="0" smtClean="0"/>
              <a:t>Trenčín – návšteva hradu         </a:t>
            </a:r>
            <a:r>
              <a:rPr lang="sk-SK" sz="2400" dirty="0" smtClean="0">
                <a:sym typeface="Symbol"/>
              </a:rPr>
              <a:t> Sereď – návšteva cukrovaru</a:t>
            </a:r>
            <a:endParaRPr lang="sk-SK" sz="2400" dirty="0" smtClean="0"/>
          </a:p>
          <a:p>
            <a:endParaRPr lang="sk-SK" sz="1400" dirty="0"/>
          </a:p>
          <a:p>
            <a:endParaRPr lang="sk-SK" sz="1400" dirty="0" smtClean="0"/>
          </a:p>
          <a:p>
            <a:endParaRPr lang="sk-SK" sz="1400" dirty="0"/>
          </a:p>
          <a:p>
            <a:endParaRPr lang="sk-SK" sz="1400" dirty="0" smtClean="0"/>
          </a:p>
          <a:p>
            <a:endParaRPr lang="sk-SK" sz="1400" dirty="0"/>
          </a:p>
          <a:p>
            <a:endParaRPr lang="sk-SK" sz="1400" dirty="0" smtClean="0"/>
          </a:p>
          <a:p>
            <a:endParaRPr lang="sk-SK" sz="1400" dirty="0"/>
          </a:p>
          <a:p>
            <a:endParaRPr lang="sk-SK" sz="1400" dirty="0" smtClean="0"/>
          </a:p>
          <a:p>
            <a:endParaRPr lang="sk-SK" sz="1400" dirty="0" smtClean="0"/>
          </a:p>
          <a:p>
            <a:pPr marL="0" indent="0"/>
            <a:r>
              <a:rPr lang="sk-SK" sz="2400" dirty="0" smtClean="0"/>
              <a:t>   Tatry – výlet lanovkou na Skalnaté pleso</a:t>
            </a:r>
            <a:br>
              <a:rPr lang="sk-SK" sz="2400" dirty="0" smtClean="0"/>
            </a:br>
            <a:r>
              <a:rPr lang="sk-SK" sz="2400" dirty="0" smtClean="0"/>
              <a:t>                                         </a:t>
            </a:r>
            <a:r>
              <a:rPr lang="sk-SK" sz="1400" dirty="0" smtClean="0"/>
              <a:t>	       </a:t>
            </a:r>
            <a:r>
              <a:rPr lang="sk-SK" sz="2400" dirty="0" smtClean="0">
                <a:sym typeface="Symbol"/>
              </a:rPr>
              <a:t></a:t>
            </a:r>
            <a:r>
              <a:rPr lang="sk-SK" sz="2400" dirty="0" smtClean="0"/>
              <a:t>   Lúka nad Váhom – COCA COLA</a:t>
            </a:r>
          </a:p>
          <a:p>
            <a:pPr marL="0" indent="0">
              <a:buNone/>
            </a:pPr>
            <a:r>
              <a:rPr lang="sk-SK" sz="800" dirty="0" smtClean="0"/>
              <a:t>			 </a:t>
            </a:r>
            <a:r>
              <a:rPr lang="sk-SK" sz="200" dirty="0" smtClean="0"/>
              <a:t>	</a:t>
            </a:r>
          </a:p>
          <a:p>
            <a:pPr marL="0" indent="0">
              <a:buNone/>
            </a:pPr>
            <a:r>
              <a:rPr lang="sk-SK" sz="1600" dirty="0" smtClean="0"/>
              <a:t>                                                                                      </a:t>
            </a:r>
            <a:endParaRPr lang="sk-SK" sz="1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3024336" cy="21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65104"/>
            <a:ext cx="309634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2"/>
            <a:ext cx="3240360" cy="21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97152"/>
            <a:ext cx="2448272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ĺžnik 4"/>
          <p:cNvSpPr/>
          <p:nvPr/>
        </p:nvSpPr>
        <p:spPr>
          <a:xfrm>
            <a:off x="265126" y="332656"/>
            <a:ext cx="86137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Počas štúdia sme absolvovali exkurzie...</a:t>
            </a:r>
            <a:endParaRPr lang="sk-SK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734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Absolvent odborného zamerania pozná/vie :</a:t>
            </a:r>
            <a:endParaRPr lang="sk-SK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000" dirty="0" smtClean="0"/>
              <a:t> základy podvojného a jednoduchého účtovníctva</a:t>
            </a:r>
          </a:p>
          <a:p>
            <a:r>
              <a:rPr lang="sk-SK" sz="2000" dirty="0" smtClean="0"/>
              <a:t> ekonomický software – KROS</a:t>
            </a:r>
          </a:p>
          <a:p>
            <a:r>
              <a:rPr lang="sk-SK" sz="2000" dirty="0" smtClean="0"/>
              <a:t> skladovú evidenciu</a:t>
            </a:r>
          </a:p>
          <a:p>
            <a:r>
              <a:rPr lang="sk-SK" sz="2000" dirty="0" smtClean="0"/>
              <a:t> základy administratívy a korešpondencie</a:t>
            </a:r>
          </a:p>
          <a:p>
            <a:r>
              <a:rPr lang="sk-SK" sz="2000" dirty="0" smtClean="0"/>
              <a:t> základy podnikania</a:t>
            </a:r>
          </a:p>
          <a:p>
            <a:r>
              <a:rPr lang="sk-SK" sz="2000" dirty="0" smtClean="0"/>
              <a:t> prácu s počítačom – MS WORD, MS EXCEL, MS POWER POINT, databázový program MS ACCESS</a:t>
            </a:r>
          </a:p>
          <a:p>
            <a:r>
              <a:rPr lang="sk-SK" sz="2000" dirty="0" smtClean="0"/>
              <a:t>  základy tvorby </a:t>
            </a:r>
            <a:r>
              <a:rPr lang="sk-SK" sz="2000" dirty="0" err="1" smtClean="0"/>
              <a:t>www</a:t>
            </a:r>
            <a:r>
              <a:rPr lang="sk-SK" sz="2000" dirty="0" smtClean="0"/>
              <a:t> stránok, prácu grafickým programom</a:t>
            </a:r>
          </a:p>
          <a:p>
            <a:pPr marL="0" indent="0">
              <a:buNone/>
            </a:pPr>
            <a:endParaRPr lang="sk-SK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052736"/>
            <a:ext cx="2160240" cy="2074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http://www.etrend.sk/images/0407/000financie_18.jpg"/>
          <p:cNvPicPr preferRelativeResize="0">
            <a:picLocks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941168"/>
            <a:ext cx="1728192" cy="157048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515644" y="4653137"/>
            <a:ext cx="3809801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77122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8809" y="188640"/>
            <a:ext cx="8229600" cy="562074"/>
          </a:xfrm>
        </p:spPr>
        <p:txBody>
          <a:bodyPr>
            <a:noAutofit/>
          </a:bodyPr>
          <a:lstStyle/>
          <a:p>
            <a:r>
              <a:rPr lang="sk-SK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Pár fotiek zo školy</a:t>
            </a:r>
            <a:endParaRPr lang="sk-SK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2050" name="Picture 2" descr="C:\Users\dcery\Desktop\Bajuška\Obšivanová - foto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98635"/>
            <a:ext cx="4196636" cy="2970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cery\Desktop\Bajuška\Obšivanová - foto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148" y="798635"/>
            <a:ext cx="4572000" cy="29891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7773"/>
            <a:ext cx="4196636" cy="2970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 descr="C:\Users\dcery\Desktop\Bajuška\Obšivanová - foto\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758" y="3787773"/>
            <a:ext cx="4548390" cy="29249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24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368152"/>
          </a:xfrm>
        </p:spPr>
        <p:txBody>
          <a:bodyPr>
            <a:normAutofit/>
          </a:bodyPr>
          <a:lstStyle/>
          <a:p>
            <a:r>
              <a:rPr lang="sk-SK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Mimoškolské akcie - Štvorylka</a:t>
            </a:r>
            <a:endParaRPr lang="sk-SK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 descr="C:\Users\dcery\Desktop\Bajuška\Obšivanová - foto\štvorylka\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868006"/>
            <a:ext cx="3814601" cy="28609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1" y="836712"/>
            <a:ext cx="4104456" cy="29276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97" y="3889089"/>
            <a:ext cx="3456384" cy="259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 descr="C:\Users\dcery\Desktop\Bajuška\Obšivanová - foto\227842_223344727677747_1765895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89089"/>
            <a:ext cx="3789040" cy="28417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25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368152"/>
          </a:xfrm>
        </p:spPr>
        <p:txBody>
          <a:bodyPr>
            <a:normAutofit/>
          </a:bodyPr>
          <a:lstStyle/>
          <a:p>
            <a:r>
              <a:rPr lang="sk-SK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 každého rožka troška</a:t>
            </a:r>
            <a:endParaRPr lang="sk-SK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0" name="Picture 2" descr="C:\Users\dcery\Desktop\Bajuška\Obšivanová - foto\480269_536214866430682_1991795470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93096"/>
            <a:ext cx="4176464" cy="2303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cery\Desktop\Bajuška\Obšivanová - foto\2013-02-06 15.32.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908720"/>
            <a:ext cx="4128459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cery\Desktop\Bajuška\Obšivanová - foto\Nový priečinok (2)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40580"/>
            <a:ext cx="4176464" cy="30644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dcery\Desktop\Bajuška\Obšivanová - foto\1235297_4912546546231_439907587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82" y="4221088"/>
            <a:ext cx="3318115" cy="24885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álna bublina 2"/>
          <p:cNvSpPr/>
          <p:nvPr/>
        </p:nvSpPr>
        <p:spPr>
          <a:xfrm>
            <a:off x="2915816" y="1124744"/>
            <a:ext cx="1872208" cy="1008112"/>
          </a:xfrm>
          <a:prstGeom prst="wedgeEllipseCallout">
            <a:avLst>
              <a:gd name="adj1" fmla="val -31171"/>
              <a:gd name="adj2" fmla="val 7766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>
                <a:solidFill>
                  <a:schemeClr val="tx2">
                    <a:lumMod val="75000"/>
                  </a:schemeClr>
                </a:solidFill>
              </a:rPr>
              <a:t>Príprava na školský ples</a:t>
            </a:r>
            <a:endParaRPr lang="sk-SK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Oválna bublina 3"/>
          <p:cNvSpPr/>
          <p:nvPr/>
        </p:nvSpPr>
        <p:spPr>
          <a:xfrm>
            <a:off x="7236296" y="260648"/>
            <a:ext cx="1800200" cy="1368152"/>
          </a:xfrm>
          <a:prstGeom prst="wedgeEllipseCallout">
            <a:avLst>
              <a:gd name="adj1" fmla="val -30689"/>
              <a:gd name="adj2" fmla="val 56515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>
                <a:solidFill>
                  <a:schemeClr val="tx2">
                    <a:lumMod val="75000"/>
                  </a:schemeClr>
                </a:solidFill>
              </a:rPr>
              <a:t>Branné cvičenie</a:t>
            </a:r>
            <a:endParaRPr lang="sk-SK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Oválna bublina 4"/>
          <p:cNvSpPr/>
          <p:nvPr/>
        </p:nvSpPr>
        <p:spPr>
          <a:xfrm>
            <a:off x="3563888" y="3573016"/>
            <a:ext cx="1800200" cy="1296144"/>
          </a:xfrm>
          <a:prstGeom prst="wedgeEllipseCallout">
            <a:avLst>
              <a:gd name="adj1" fmla="val -43431"/>
              <a:gd name="adj2" fmla="val 53813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>
                <a:solidFill>
                  <a:schemeClr val="tx2">
                    <a:lumMod val="75000"/>
                  </a:schemeClr>
                </a:solidFill>
              </a:rPr>
              <a:t>Vianočný  volejbalový turnaj</a:t>
            </a:r>
            <a:endParaRPr lang="sk-SK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Oválna bublina 5"/>
          <p:cNvSpPr/>
          <p:nvPr/>
        </p:nvSpPr>
        <p:spPr>
          <a:xfrm>
            <a:off x="6882614" y="2996952"/>
            <a:ext cx="2160240" cy="1512168"/>
          </a:xfrm>
          <a:prstGeom prst="wedgeEllipseCallout">
            <a:avLst>
              <a:gd name="adj1" fmla="val -32090"/>
              <a:gd name="adj2" fmla="val 575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Skupinová práca na hodine  aplikovanej  ekonómie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209348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sk-SK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 našej škole </a:t>
            </a:r>
          </a:p>
          <a:p>
            <a:pPr marL="0" indent="0" algn="ctr">
              <a:buNone/>
            </a:pPr>
            <a:r>
              <a:rPr lang="sk-SK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je nielen práca, </a:t>
            </a:r>
            <a:br>
              <a:rPr lang="sk-SK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sk-SK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ale aj zábava. </a:t>
            </a:r>
          </a:p>
          <a:p>
            <a:pPr marL="0" indent="0" algn="ctr">
              <a:buNone/>
            </a:pPr>
            <a:r>
              <a:rPr lang="sk-SK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Príďte sa pozrieť.</a:t>
            </a:r>
          </a:p>
          <a:p>
            <a:pPr marL="0" indent="0" algn="ctr">
              <a:buNone/>
            </a:pPr>
            <a:endParaRPr lang="sk-SK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marL="0" indent="0" algn="ctr">
              <a:buNone/>
            </a:pPr>
            <a:r>
              <a:rPr lang="sk-SK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TEŠÍME SA NA VÁS </a:t>
            </a:r>
            <a:r>
              <a:rPr lang="sk-SK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sym typeface="Wingdings" pitchFamily="2" charset="2"/>
              </a:rPr>
              <a:t></a:t>
            </a:r>
            <a:endParaRPr lang="sk-SK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357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>
                <a:sym typeface="Wingdings" panose="05000000000000000000" pitchFamily="2" charset="2"/>
              </a:rPr>
              <a:t/>
            </a:r>
            <a:br>
              <a:rPr lang="sk-SK" dirty="0" smtClean="0">
                <a:sym typeface="Wingdings" panose="05000000000000000000" pitchFamily="2" charset="2"/>
              </a:rPr>
            </a:br>
            <a:endParaRPr lang="sk-SK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085184"/>
            <a:ext cx="2124772" cy="159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ĺžnik 2"/>
          <p:cNvSpPr/>
          <p:nvPr/>
        </p:nvSpPr>
        <p:spPr>
          <a:xfrm>
            <a:off x="2569295" y="404664"/>
            <a:ext cx="39748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Základné údaje </a:t>
            </a:r>
            <a:r>
              <a:rPr lang="sk-SK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sym typeface="Wingdings" panose="05000000000000000000" pitchFamily="2" charset="2"/>
              </a:rPr>
              <a:t></a:t>
            </a:r>
            <a:endParaRPr lang="sk-SK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539552" y="1196752"/>
            <a:ext cx="80648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sz="2400" dirty="0"/>
              <a:t>Dĺžka štúdia: 	</a:t>
            </a:r>
            <a:r>
              <a:rPr lang="sk-SK" sz="2400" dirty="0" smtClean="0"/>
              <a:t>	      -4 </a:t>
            </a:r>
            <a:r>
              <a:rPr lang="sk-SK" sz="2400" dirty="0"/>
              <a:t>roky;</a:t>
            </a:r>
          </a:p>
          <a:p>
            <a:pPr>
              <a:lnSpc>
                <a:spcPct val="150000"/>
              </a:lnSpc>
            </a:pPr>
            <a:r>
              <a:rPr lang="sk-SK" sz="2400" dirty="0"/>
              <a:t>Odbor je určený: </a:t>
            </a:r>
            <a:r>
              <a:rPr lang="sk-SK" sz="2400" dirty="0" smtClean="0"/>
              <a:t>	      -dievčatám </a:t>
            </a:r>
            <a:r>
              <a:rPr lang="sk-SK" sz="2400" dirty="0"/>
              <a:t>aj chlapcom;</a:t>
            </a:r>
          </a:p>
          <a:p>
            <a:pPr>
              <a:lnSpc>
                <a:spcPct val="150000"/>
              </a:lnSpc>
            </a:pPr>
            <a:r>
              <a:rPr lang="sk-SK" sz="2400" dirty="0"/>
              <a:t>Podmienky </a:t>
            </a:r>
            <a:r>
              <a:rPr lang="sk-SK" sz="2400" dirty="0" smtClean="0"/>
              <a:t>prijatia:	      -úspešné </a:t>
            </a:r>
            <a:r>
              <a:rPr lang="sk-SK" sz="2400" dirty="0"/>
              <a:t>ukončenie 9. ročníka ZŠ</a:t>
            </a:r>
          </a:p>
          <a:p>
            <a:pPr>
              <a:lnSpc>
                <a:spcPct val="150000"/>
              </a:lnSpc>
            </a:pPr>
            <a:r>
              <a:rPr lang="sk-SK" sz="2400" dirty="0" smtClean="0"/>
              <a:t>			      -zdravotná </a:t>
            </a:r>
            <a:r>
              <a:rPr lang="sk-SK" sz="2400" dirty="0"/>
              <a:t>spôsobilosť</a:t>
            </a:r>
          </a:p>
          <a:p>
            <a:pPr>
              <a:lnSpc>
                <a:spcPct val="150000"/>
              </a:lnSpc>
            </a:pPr>
            <a:r>
              <a:rPr lang="sk-SK" sz="2400" dirty="0" smtClean="0"/>
              <a:t>			      -vykonanie </a:t>
            </a:r>
            <a:r>
              <a:rPr lang="sk-SK" sz="2400" dirty="0"/>
              <a:t>prijímacej skúšky </a:t>
            </a:r>
            <a:r>
              <a:rPr lang="sk-SK" sz="2400" dirty="0" smtClean="0"/>
              <a:t>				       (</a:t>
            </a:r>
            <a:r>
              <a:rPr lang="sk-SK" sz="2400" dirty="0"/>
              <a:t>slovenský </a:t>
            </a:r>
            <a:r>
              <a:rPr lang="sk-SK" sz="2400" dirty="0" smtClean="0"/>
              <a:t>jazyk</a:t>
            </a:r>
            <a:r>
              <a:rPr lang="sk-SK" sz="2400" dirty="0"/>
              <a:t>, </a:t>
            </a:r>
            <a:r>
              <a:rPr lang="sk-SK" sz="2400" dirty="0" smtClean="0"/>
              <a:t>prírodopis</a:t>
            </a:r>
            <a:r>
              <a:rPr lang="sk-SK" sz="2400" dirty="0"/>
              <a:t>)</a:t>
            </a:r>
          </a:p>
          <a:p>
            <a:pPr>
              <a:lnSpc>
                <a:spcPct val="150000"/>
              </a:lnSpc>
            </a:pPr>
            <a:r>
              <a:rPr lang="sk-SK" sz="2400" dirty="0"/>
              <a:t>Spôsob ukončenia </a:t>
            </a:r>
            <a:r>
              <a:rPr lang="sk-SK" sz="2400" dirty="0" smtClean="0"/>
              <a:t>štúdia</a:t>
            </a:r>
            <a:r>
              <a:rPr lang="sk-SK" sz="2400" dirty="0"/>
              <a:t>: </a:t>
            </a:r>
            <a:r>
              <a:rPr lang="sk-SK" sz="2400" dirty="0" smtClean="0"/>
              <a:t>-maturitná </a:t>
            </a:r>
            <a:r>
              <a:rPr lang="sk-SK" sz="2400" dirty="0"/>
              <a:t>skúška;</a:t>
            </a:r>
          </a:p>
          <a:p>
            <a:pPr>
              <a:lnSpc>
                <a:spcPct val="150000"/>
              </a:lnSpc>
            </a:pPr>
            <a:r>
              <a:rPr lang="sk-SK" sz="2400" dirty="0"/>
              <a:t>Doklad o vzdelaní: </a:t>
            </a:r>
            <a:r>
              <a:rPr lang="sk-SK" sz="2400" dirty="0" smtClean="0"/>
              <a:t>	       -maturitné </a:t>
            </a:r>
            <a:r>
              <a:rPr lang="sk-SK" sz="2400" dirty="0"/>
              <a:t>vysvedčenie</a:t>
            </a:r>
          </a:p>
        </p:txBody>
      </p:sp>
    </p:spTree>
    <p:extLst>
      <p:ext uri="{BB962C8B-B14F-4D97-AF65-F5344CB8AC3E}">
        <p14:creationId xmlns:p14="http://schemas.microsoft.com/office/powerpoint/2010/main" val="13480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068960"/>
            <a:ext cx="244827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ĺžnik 2"/>
          <p:cNvSpPr/>
          <p:nvPr/>
        </p:nvSpPr>
        <p:spPr>
          <a:xfrm>
            <a:off x="2146093" y="476672"/>
            <a:ext cx="50127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Podmienky</a:t>
            </a:r>
            <a:r>
              <a:rPr lang="sk-SK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sk-SK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na prijatie </a:t>
            </a:r>
            <a:endParaRPr lang="sk-SK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sk-SK" sz="2400" b="1" dirty="0" smtClean="0"/>
              <a:t>Bez </a:t>
            </a:r>
            <a:r>
              <a:rPr lang="sk-SK" sz="2400" b="1" dirty="0"/>
              <a:t>prijímacej skúšky</a:t>
            </a:r>
            <a:endParaRPr lang="sk-SK" sz="2400" dirty="0"/>
          </a:p>
          <a:p>
            <a:pPr lvl="0">
              <a:lnSpc>
                <a:spcPct val="150000"/>
              </a:lnSpc>
            </a:pPr>
            <a:r>
              <a:rPr lang="sk-SK" sz="2400" dirty="0"/>
              <a:t>žiak, ktorý dosiahol v každom predmete samostatne najmenej 90 % pri celoslovenskom testovaní žiakov 9. ročníka </a:t>
            </a:r>
            <a:r>
              <a:rPr lang="sk-SK" sz="2400" b="1" dirty="0"/>
              <a:t>je prijatý!</a:t>
            </a:r>
            <a:endParaRPr lang="sk-SK" sz="2400" dirty="0"/>
          </a:p>
          <a:p>
            <a:pPr marL="0" indent="0">
              <a:lnSpc>
                <a:spcPct val="150000"/>
              </a:lnSpc>
              <a:buNone/>
            </a:pPr>
            <a:endParaRPr lang="sk-SK" sz="2400" b="1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sk-SK" sz="2400" b="1" dirty="0" smtClean="0"/>
              <a:t>Ostatní žiaci</a:t>
            </a:r>
            <a:r>
              <a:rPr lang="sk-SK" sz="2400" dirty="0"/>
              <a:t>	</a:t>
            </a:r>
          </a:p>
          <a:p>
            <a:pPr lvl="0">
              <a:lnSpc>
                <a:spcPct val="150000"/>
              </a:lnSpc>
            </a:pPr>
            <a:r>
              <a:rPr lang="sk-SK" sz="2400" dirty="0" smtClean="0"/>
              <a:t>sú </a:t>
            </a:r>
            <a:r>
              <a:rPr lang="sk-SK" sz="2400" dirty="0"/>
              <a:t>povinní robiť prijímacie skúšky z predmetov SJL a BIO (v rozsahu učiva základnej školy predmetu prírodopis)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2605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2430055" y="404664"/>
            <a:ext cx="44044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Profilové predmety </a:t>
            </a:r>
            <a:endParaRPr lang="sk-SK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lnSpcReduction="10000"/>
          </a:bodyPr>
          <a:lstStyle/>
          <a:p>
            <a:pPr lvl="1">
              <a:lnSpc>
                <a:spcPct val="150000"/>
              </a:lnSpc>
            </a:pPr>
            <a:r>
              <a:rPr lang="sk-SK" sz="2400" dirty="0" smtClean="0"/>
              <a:t>1 </a:t>
            </a:r>
            <a:r>
              <a:rPr lang="sk-SK" sz="2400" dirty="0"/>
              <a:t>cudzí jazyk (ANJ, NEJ)</a:t>
            </a:r>
          </a:p>
          <a:p>
            <a:pPr lvl="1">
              <a:lnSpc>
                <a:spcPct val="150000"/>
              </a:lnSpc>
            </a:pPr>
            <a:r>
              <a:rPr lang="sk-SK" sz="2400" dirty="0"/>
              <a:t>ekonomika, účtovníctvo </a:t>
            </a:r>
          </a:p>
          <a:p>
            <a:pPr lvl="1">
              <a:lnSpc>
                <a:spcPct val="150000"/>
              </a:lnSpc>
            </a:pPr>
            <a:r>
              <a:rPr lang="sk-SK" sz="2400" dirty="0" smtClean="0"/>
              <a:t>národné </a:t>
            </a:r>
            <a:r>
              <a:rPr lang="sk-SK" sz="2400" dirty="0"/>
              <a:t>hospodárstvo</a:t>
            </a:r>
          </a:p>
          <a:p>
            <a:pPr lvl="1">
              <a:lnSpc>
                <a:spcPct val="150000"/>
              </a:lnSpc>
            </a:pPr>
            <a:r>
              <a:rPr lang="sk-SK" sz="2400" dirty="0"/>
              <a:t>právna náuka</a:t>
            </a:r>
          </a:p>
          <a:p>
            <a:pPr lvl="1">
              <a:lnSpc>
                <a:spcPct val="150000"/>
              </a:lnSpc>
            </a:pPr>
            <a:r>
              <a:rPr lang="sk-SK" sz="2400" dirty="0"/>
              <a:t>sekretárske práce</a:t>
            </a:r>
          </a:p>
          <a:p>
            <a:pPr lvl="1">
              <a:lnSpc>
                <a:spcPct val="150000"/>
              </a:lnSpc>
            </a:pPr>
            <a:r>
              <a:rPr lang="sk-SK" sz="2400" dirty="0"/>
              <a:t>administratíva a korešpondencia</a:t>
            </a:r>
          </a:p>
          <a:p>
            <a:pPr lvl="1">
              <a:lnSpc>
                <a:spcPct val="150000"/>
              </a:lnSpc>
            </a:pPr>
            <a:r>
              <a:rPr lang="sk-SK" sz="2400" dirty="0"/>
              <a:t>aplikovaná informatika</a:t>
            </a:r>
          </a:p>
          <a:p>
            <a:pPr lvl="1">
              <a:lnSpc>
                <a:spcPct val="150000"/>
              </a:lnSpc>
            </a:pPr>
            <a:r>
              <a:rPr lang="sk-SK" sz="2400" dirty="0"/>
              <a:t>aplikovaná ekonómia 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1026" name="Picture 2" descr="http://www.vymienaj.sk/sites/default/files/ponuka_galeria/knihy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237" y="4221088"/>
            <a:ext cx="2751262" cy="210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5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789040"/>
            <a:ext cx="2101602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Certifikáty</a:t>
            </a:r>
            <a:endParaRPr lang="sk-SK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3312368"/>
          </a:xfrm>
        </p:spPr>
        <p:txBody>
          <a:bodyPr>
            <a:normAutofit fontScale="62500" lnSpcReduction="20000"/>
          </a:bodyPr>
          <a:lstStyle/>
          <a:p>
            <a:r>
              <a:rPr lang="sk-SK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Certifikát od firmy Kros  </a:t>
            </a:r>
            <a:br>
              <a:rPr lang="sk-SK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3800" dirty="0" smtClean="0"/>
              <a:t>dostanú</a:t>
            </a:r>
            <a:r>
              <a:rPr lang="sk-SK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800" dirty="0" smtClean="0"/>
              <a:t>žiaci</a:t>
            </a:r>
            <a:r>
              <a:rPr lang="sk-SK" sz="3800" dirty="0"/>
              <a:t>, ktorí </a:t>
            </a:r>
            <a:r>
              <a:rPr lang="sk-SK" sz="3800" dirty="0" smtClean="0"/>
              <a:t>vykonajú praktickú </a:t>
            </a:r>
            <a:r>
              <a:rPr lang="sk-SK" sz="3800" dirty="0"/>
              <a:t>maturitnú skúšku z odborných ekonomických predmetov zo súvislého príkladu vedenia účtovníctva u podnikateľa účtujúceho v podvojnom účtovníctve na stupeň hodnotenia </a:t>
            </a:r>
            <a:r>
              <a:rPr lang="sk-SK" sz="3800" dirty="0" smtClean="0"/>
              <a:t>1,alebo </a:t>
            </a:r>
            <a:r>
              <a:rPr lang="sk-SK" sz="3800" dirty="0"/>
              <a:t>2 </a:t>
            </a:r>
            <a:r>
              <a:rPr lang="sk-SK" sz="3800" dirty="0" smtClean="0"/>
              <a:t> .</a:t>
            </a:r>
          </a:p>
          <a:p>
            <a:endParaRPr lang="sk-SK" sz="3800" dirty="0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427984" y="1124744"/>
            <a:ext cx="4392488" cy="2232248"/>
          </a:xfrm>
        </p:spPr>
        <p:txBody>
          <a:bodyPr>
            <a:noAutofit/>
          </a:bodyPr>
          <a:lstStyle/>
          <a:p>
            <a:r>
              <a:rPr lang="sk-SK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Medzinárodný </a:t>
            </a:r>
            <a:r>
              <a:rPr lang="sk-SK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certifikát IES </a:t>
            </a:r>
            <a:r>
              <a:rPr lang="sk-SK" sz="2400" dirty="0" smtClean="0"/>
              <a:t>získala škola v roku 2005. Tento certifikát </a:t>
            </a:r>
            <a:r>
              <a:rPr lang="sk-SK" sz="2400" dirty="0"/>
              <a:t>vyjadruje kvalitu a úroveň vzdelávania na </a:t>
            </a:r>
            <a:r>
              <a:rPr lang="sk-SK" sz="2400" dirty="0" smtClean="0"/>
              <a:t>škole. </a:t>
            </a:r>
            <a:br>
              <a:rPr lang="sk-SK" sz="2400" dirty="0" smtClean="0"/>
            </a:br>
            <a:r>
              <a:rPr lang="sk-SK" sz="2400" dirty="0" smtClean="0"/>
              <a:t>V </a:t>
            </a:r>
            <a:r>
              <a:rPr lang="sk-SK" sz="2400" dirty="0"/>
              <a:t>súčasnosti je rating školy B+ teda spoľahlivá inštitúcia dosahujúca trvale dobré </a:t>
            </a:r>
            <a:r>
              <a:rPr lang="sk-SK" sz="2400" dirty="0" smtClean="0"/>
              <a:t>výsledky. </a:t>
            </a:r>
            <a:endParaRPr lang="sk-SK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93096"/>
            <a:ext cx="3456384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293096"/>
            <a:ext cx="1901122" cy="2163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16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4301">
            <a:off x="4876187" y="4213350"/>
            <a:ext cx="1955025" cy="2361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9188">
            <a:off x="2120924" y="4212102"/>
            <a:ext cx="2030413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8163">
            <a:off x="7050912" y="2722507"/>
            <a:ext cx="2046292" cy="242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25963"/>
          </a:xfrm>
        </p:spPr>
        <p:txBody>
          <a:bodyPr>
            <a:normAutofit/>
          </a:bodyPr>
          <a:lstStyle/>
          <a:p>
            <a:r>
              <a:rPr lang="sk-SK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Individuálna odborná prax: </a:t>
            </a:r>
            <a:r>
              <a:rPr lang="sk-SK" sz="2400" dirty="0" smtClean="0"/>
              <a:t>na ekonomických oddeleniach výrobných </a:t>
            </a:r>
            <a:r>
              <a:rPr lang="sk-SK" sz="2400" dirty="0"/>
              <a:t>p</a:t>
            </a:r>
            <a:r>
              <a:rPr lang="sk-SK" sz="2400" dirty="0" smtClean="0"/>
              <a:t>odnikov, v peňažných ústavoch, daňový úrad, Sociálne a Zdravotné poisťovne, Mestské a obecné úrady .</a:t>
            </a:r>
          </a:p>
          <a:p>
            <a:pPr>
              <a:buNone/>
            </a:pPr>
            <a:endParaRPr lang="sk-SK" sz="2400" dirty="0" smtClean="0"/>
          </a:p>
          <a:p>
            <a:r>
              <a:rPr lang="sk-SK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Učebná prax: </a:t>
            </a:r>
            <a:r>
              <a:rPr lang="sk-SK" sz="2400" dirty="0" smtClean="0"/>
              <a:t>odborná</a:t>
            </a:r>
            <a:r>
              <a:rPr lang="sk-SK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dirty="0" smtClean="0"/>
              <a:t>učebňa informatiky, programy firmy </a:t>
            </a:r>
            <a:br>
              <a:rPr lang="sk-SK" sz="2400" dirty="0" smtClean="0"/>
            </a:br>
            <a:r>
              <a:rPr lang="sk-SK" sz="2400" dirty="0" smtClean="0"/>
              <a:t>                        – Alfa – jednoduché účtovníctvo </a:t>
            </a:r>
          </a:p>
          <a:p>
            <a:pPr marL="0" indent="0">
              <a:buNone/>
            </a:pPr>
            <a:r>
              <a:rPr lang="sk-SK" sz="2400" dirty="0"/>
              <a:t> </a:t>
            </a:r>
            <a:r>
              <a:rPr lang="sk-SK" sz="2400" dirty="0" smtClean="0"/>
              <a:t>		   - Omega – podvojné účtovníctvo</a:t>
            </a:r>
          </a:p>
          <a:p>
            <a:pPr marL="0" indent="0">
              <a:buNone/>
            </a:pPr>
            <a:r>
              <a:rPr lang="sk-SK" sz="2400" dirty="0"/>
              <a:t>	</a:t>
            </a:r>
            <a:r>
              <a:rPr lang="sk-SK" sz="2400" dirty="0" smtClean="0"/>
              <a:t>	   - Olymp – personalistika, mzdy</a:t>
            </a:r>
          </a:p>
          <a:p>
            <a:pPr marL="0" indent="0">
              <a:buNone/>
            </a:pPr>
            <a:endParaRPr lang="sk-SK" sz="280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29000"/>
            <a:ext cx="154305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ĺžnik 3"/>
          <p:cNvSpPr/>
          <p:nvPr/>
        </p:nvSpPr>
        <p:spPr>
          <a:xfrm>
            <a:off x="1708342" y="332656"/>
            <a:ext cx="60193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Prax (praktické vyučovanie)</a:t>
            </a:r>
            <a:endParaRPr lang="sk-SK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673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0"/>
                            </p:stCondLst>
                            <p:childTnLst>
                              <p:par>
                                <p:cTn id="3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000"/>
                            </p:stCondLst>
                            <p:childTnLst>
                              <p:par>
                                <p:cTn id="4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9000"/>
                            </p:stCondLst>
                            <p:childTnLst>
                              <p:par>
                                <p:cTn id="4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38659"/>
            <a:ext cx="2520280" cy="2301742"/>
          </a:xfrm>
        </p:spPr>
      </p:pic>
      <p:sp>
        <p:nvSpPr>
          <p:cNvPr id="5" name="BlokTextu 4"/>
          <p:cNvSpPr txBox="1"/>
          <p:nvPr/>
        </p:nvSpPr>
        <p:spPr>
          <a:xfrm>
            <a:off x="3131840" y="2276872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smtClean="0"/>
              <a:t>Prax u našej pani sekretárky v 3. ročníku.</a:t>
            </a:r>
            <a:endParaRPr lang="sk-SK" sz="2000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17032"/>
            <a:ext cx="4644008" cy="2648073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5436096" y="4856402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smtClean="0"/>
              <a:t>Prax v učebni informatiky. </a:t>
            </a:r>
            <a:endParaRPr lang="sk-SK" sz="2000" dirty="0"/>
          </a:p>
        </p:txBody>
      </p:sp>
      <p:sp>
        <p:nvSpPr>
          <p:cNvPr id="11" name="Obdĺžnik 10"/>
          <p:cNvSpPr/>
          <p:nvPr/>
        </p:nvSpPr>
        <p:spPr>
          <a:xfrm>
            <a:off x="3247121" y="188640"/>
            <a:ext cx="31165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Odborná prax</a:t>
            </a:r>
            <a:endParaRPr lang="sk-SK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070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43" y="2060848"/>
            <a:ext cx="2469087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797" y="2060848"/>
            <a:ext cx="2334020" cy="388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539552" y="548680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Aj keď sme ekonómovia, ale sme na poľnohospodárskej škole, </a:t>
            </a:r>
            <a:br>
              <a:rPr lang="sk-SK" sz="2400" dirty="0" smtClean="0"/>
            </a:br>
            <a:r>
              <a:rPr lang="sk-SK" sz="2400" dirty="0" smtClean="0"/>
              <a:t>a preto  sme absolvovali aj poľnohospodársku prax.</a:t>
            </a:r>
          </a:p>
          <a:p>
            <a:r>
              <a:rPr lang="sk-SK" sz="2400" dirty="0" smtClean="0"/>
              <a:t>Bola to pre nás hračka...</a:t>
            </a:r>
            <a:endParaRPr lang="sk-SK" sz="2400" dirty="0"/>
          </a:p>
        </p:txBody>
      </p:sp>
      <p:pic>
        <p:nvPicPr>
          <p:cNvPr id="5" name="Picture 2" descr="http://www.spospredza.edu.sk/wp-content/gallery/prax2ebudatin2011/2e2011_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95110"/>
            <a:ext cx="294295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596" y="4077072"/>
            <a:ext cx="2957243" cy="211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87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75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400" dirty="0" smtClean="0"/>
              <a:t>1. časť – </a:t>
            </a:r>
            <a:r>
              <a:rPr lang="sk-SK" sz="2400" dirty="0" err="1" smtClean="0"/>
              <a:t>work</a:t>
            </a:r>
            <a:r>
              <a:rPr lang="sk-SK" sz="2400" dirty="0"/>
              <a:t> </a:t>
            </a:r>
            <a:r>
              <a:rPr lang="sk-SK" sz="2400" dirty="0" smtClean="0"/>
              <a:t>– </a:t>
            </a:r>
            <a:r>
              <a:rPr lang="sk-SK" sz="2400" dirty="0" err="1" smtClean="0"/>
              <a:t>shop</a:t>
            </a:r>
            <a:r>
              <a:rPr lang="sk-SK" sz="2400" dirty="0" smtClean="0"/>
              <a:t> </a:t>
            </a:r>
          </a:p>
          <a:p>
            <a:r>
              <a:rPr lang="sk-SK" sz="2400" dirty="0" smtClean="0"/>
              <a:t>2. časť – testovanie</a:t>
            </a:r>
          </a:p>
          <a:p>
            <a:pPr marL="0" indent="0">
              <a:buNone/>
            </a:pPr>
            <a:endParaRPr lang="sk-SK" sz="2400" dirty="0"/>
          </a:p>
          <a:p>
            <a:pPr>
              <a:buFontTx/>
              <a:buChar char="-"/>
            </a:pPr>
            <a:r>
              <a:rPr lang="sk-SK" sz="2400" dirty="0" smtClean="0"/>
              <a:t>Zameraný je na vzdelávanie a podporu gramotnosti v oblasti realít</a:t>
            </a:r>
          </a:p>
          <a:p>
            <a:pPr>
              <a:buFontTx/>
              <a:buChar char="-"/>
            </a:pPr>
            <a:r>
              <a:rPr lang="sk-SK" sz="2400" dirty="0" smtClean="0"/>
              <a:t>Študent absolvovaním tohto projektu získa základné informácie </a:t>
            </a:r>
            <a:r>
              <a:rPr lang="sk-SK" sz="2400" dirty="0"/>
              <a:t>ako prebieha v praxi kúpa, predaj a prenájom </a:t>
            </a:r>
            <a:r>
              <a:rPr lang="sk-SK" sz="2400" dirty="0" smtClean="0"/>
              <a:t>nehnuteľností</a:t>
            </a:r>
          </a:p>
          <a:p>
            <a:pPr>
              <a:buFontTx/>
              <a:buChar char="-"/>
            </a:pPr>
            <a:r>
              <a:rPr lang="sk-SK" sz="2400" dirty="0" smtClean="0"/>
              <a:t>Úspešné absolvovanie =</a:t>
            </a:r>
            <a:endParaRPr lang="sk-SK" sz="2400" dirty="0"/>
          </a:p>
          <a:p>
            <a:pPr>
              <a:buFontTx/>
              <a:buChar char="-"/>
            </a:pPr>
            <a:endParaRPr lang="sk-SK" sz="2000" dirty="0"/>
          </a:p>
        </p:txBody>
      </p:sp>
      <p:sp>
        <p:nvSpPr>
          <p:cNvPr id="4" name="Obdĺžnik 3"/>
          <p:cNvSpPr/>
          <p:nvPr/>
        </p:nvSpPr>
        <p:spPr>
          <a:xfrm>
            <a:off x="3923928" y="4797152"/>
            <a:ext cx="324036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sk-SK" sz="4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Certifikát</a:t>
            </a:r>
            <a:endParaRPr lang="sk-SK" sz="4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483" y="4365103"/>
            <a:ext cx="18669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2"/>
            <a:ext cx="1043608" cy="14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ĺžnik 4"/>
          <p:cNvSpPr/>
          <p:nvPr/>
        </p:nvSpPr>
        <p:spPr>
          <a:xfrm>
            <a:off x="2051720" y="476672"/>
            <a:ext cx="52089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Projekt realitný </a:t>
            </a:r>
            <a:r>
              <a:rPr lang="sk-SK" sz="4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vodičák</a:t>
            </a:r>
            <a:endParaRPr lang="sk-SK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881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364</Words>
  <Application>Microsoft Office PowerPoint</Application>
  <PresentationFormat>Prezentácia na obrazovke (4:3)</PresentationFormat>
  <Paragraphs>90</Paragraphs>
  <Slides>18</Slides>
  <Notes>1</Notes>
  <HiddenSlides>0</HiddenSlides>
  <MMClips>1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18</vt:i4>
      </vt:variant>
    </vt:vector>
  </HeadingPairs>
  <TitlesOfParts>
    <vt:vector size="19" baseType="lpstr">
      <vt:lpstr>Motív Office</vt:lpstr>
      <vt:lpstr>Stredná odborná škola poľnohospodárstva a služieb na vidieku  Predmestská 82,  010 01 Žilina</vt:lpstr>
      <vt:lpstr> </vt:lpstr>
      <vt:lpstr>Prezentácia programu PowerPoint</vt:lpstr>
      <vt:lpstr>Prezentácia programu PowerPoint</vt:lpstr>
      <vt:lpstr>Certifikáty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Absolvent odborného zamerania pozná/vie :</vt:lpstr>
      <vt:lpstr>Pár fotiek zo školy</vt:lpstr>
      <vt:lpstr>Mimoškolské akcie - Štvorylka</vt:lpstr>
      <vt:lpstr>Z každého rožka troška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Stredná odborná škola poľnohospodárstva a služieb na vidieku  Predmestská 82,  010 01 Žilina</dc:title>
  <dc:creator>pc</dc:creator>
  <cp:lastModifiedBy>pc</cp:lastModifiedBy>
  <cp:revision>57</cp:revision>
  <dcterms:created xsi:type="dcterms:W3CDTF">2013-11-20T10:45:18Z</dcterms:created>
  <dcterms:modified xsi:type="dcterms:W3CDTF">2014-01-14T09:55:00Z</dcterms:modified>
</cp:coreProperties>
</file>