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8" r:id="rId8"/>
    <p:sldId id="265" r:id="rId9"/>
    <p:sldId id="266" r:id="rId10"/>
    <p:sldId id="270" r:id="rId11"/>
    <p:sldId id="269" r:id="rId12"/>
    <p:sldId id="274" r:id="rId13"/>
    <p:sldId id="271" r:id="rId14"/>
    <p:sldId id="272" r:id="rId15"/>
    <p:sldId id="275" r:id="rId16"/>
    <p:sldId id="276" r:id="rId17"/>
    <p:sldId id="273" r:id="rId18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Upravte štýl predlohy podnadpisov</a:t>
            </a:r>
            <a:endParaRPr kumimoji="0" lang="en-US"/>
          </a:p>
        </p:txBody>
      </p:sp>
      <p:sp>
        <p:nvSpPr>
          <p:cNvPr id="28" name="Zástupný symbol dátumu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36B2EA74-7031-4BB4-88B6-038F2240F18C}" type="datetimeFigureOut">
              <a:rPr lang="sk-SK" smtClean="0"/>
              <a:pPr/>
              <a:t>12.12.2013</a:t>
            </a:fld>
            <a:endParaRPr lang="sk-SK" dirty="0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10" name="Obdĺžni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Obdĺžni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Obdĺžni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bdĺžni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Rovná spojnica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Rovná spojnica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Rovná spojnic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Rovná spojnica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Rovná spojnica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7" name="Obdĺžni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á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á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á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čísla snímky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12A50FD6-7678-48F2-956F-CE7F2F2959C7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2EA74-7031-4BB4-88B6-038F2240F18C}" type="datetimeFigureOut">
              <a:rPr lang="sk-SK" smtClean="0"/>
              <a:pPr/>
              <a:t>12.12.2013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50FD6-7678-48F2-956F-CE7F2F2959C7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2EA74-7031-4BB4-88B6-038F2240F18C}" type="datetimeFigureOut">
              <a:rPr lang="sk-SK" smtClean="0"/>
              <a:pPr/>
              <a:t>12.12.2013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50FD6-7678-48F2-956F-CE7F2F2959C7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8" name="Zástupný symbol obsah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6B2EA74-7031-4BB4-88B6-038F2240F18C}" type="datetimeFigureOut">
              <a:rPr lang="sk-SK" smtClean="0"/>
              <a:pPr/>
              <a:t>12.12.2013</a:t>
            </a:fld>
            <a:endParaRPr lang="sk-SK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2A50FD6-7678-48F2-956F-CE7F2F2959C7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k-SK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36B2EA74-7031-4BB4-88B6-038F2240F18C}" type="datetimeFigureOut">
              <a:rPr lang="sk-SK" smtClean="0"/>
              <a:pPr/>
              <a:t>12.12.2013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9" name="Obdĺžni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Obdĺžni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bdĺžni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Obdĺžni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ovná spojnica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Rovná spojnica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Rovná spojnica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Rovná spojnic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Rovná spojnica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Obdĺžni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á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á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á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Rovná spojnica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12A50FD6-7678-48F2-956F-CE7F2F2959C7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2EA74-7031-4BB4-88B6-038F2240F18C}" type="datetimeFigureOut">
              <a:rPr lang="sk-SK" smtClean="0"/>
              <a:pPr/>
              <a:t>12.12.2013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50FD6-7678-48F2-956F-CE7F2F2959C7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9" name="Zástupný symbol obsah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2EA74-7031-4BB4-88B6-038F2240F18C}" type="datetimeFigureOut">
              <a:rPr lang="sk-SK" smtClean="0"/>
              <a:pPr/>
              <a:t>12.12.2013</a:t>
            </a:fld>
            <a:endParaRPr lang="sk-SK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50FD6-7678-48F2-956F-CE7F2F2959C7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2" name="Zástupný symbol text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14" name="Zástupný symbol text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6B2EA74-7031-4BB4-88B6-038F2240F18C}" type="datetimeFigureOut">
              <a:rPr lang="sk-SK" smtClean="0"/>
              <a:pPr/>
              <a:t>12.12.2013</a:t>
            </a:fld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2A50FD6-7678-48F2-956F-CE7F2F2959C7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k-SK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2EA74-7031-4BB4-88B6-038F2240F18C}" type="datetimeFigureOut">
              <a:rPr lang="sk-SK" smtClean="0"/>
              <a:pPr/>
              <a:t>12.12.2013</a:t>
            </a:fld>
            <a:endParaRPr lang="sk-SK" dirty="0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50FD6-7678-48F2-956F-CE7F2F2959C7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vná spojnica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8" name="Rovná spojnica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Obdĺžni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ovná spojnica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Ová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obsah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1" name="Zástupný symbol dátumu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6B2EA74-7031-4BB4-88B6-038F2240F18C}" type="datetimeFigureOut">
              <a:rPr lang="sk-SK" smtClean="0"/>
              <a:pPr/>
              <a:t>12.12.2013</a:t>
            </a:fld>
            <a:endParaRPr lang="sk-SK" dirty="0"/>
          </a:p>
        </p:txBody>
      </p:sp>
      <p:sp>
        <p:nvSpPr>
          <p:cNvPr id="22" name="Zástupný symbol čísla snímky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2A50FD6-7678-48F2-956F-CE7F2F2959C7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23" name="Zástupný symbol päty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k-SK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Ová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sk-SK" dirty="0" smtClean="0"/>
              <a:t>Ak chcete pridať obrázok, kliknite na ikonu</a:t>
            </a:r>
            <a:endParaRPr kumimoji="0" lang="en-US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10" name="Rovná spojnica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Obdĺžni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ovná spojnica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9" name="Rovná spojnica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Rovná spojnica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dátumu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6B2EA74-7031-4BB4-88B6-038F2240F18C}" type="datetimeFigureOut">
              <a:rPr lang="sk-SK" smtClean="0"/>
              <a:pPr/>
              <a:t>12.12.2013</a:t>
            </a:fld>
            <a:endParaRPr lang="sk-SK" dirty="0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2A50FD6-7678-48F2-956F-CE7F2F2959C7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21" name="Zástupný symbol päty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k-SK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vná spojnic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nadpis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Upravte štýl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6B2EA74-7031-4BB4-88B6-038F2240F18C}" type="datetimeFigureOut">
              <a:rPr lang="sk-SK" smtClean="0"/>
              <a:pPr/>
              <a:t>12.12.2013</a:t>
            </a:fld>
            <a:endParaRPr lang="sk-SK" dirty="0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Obdĺžni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Ová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2A50FD6-7678-48F2-956F-CE7F2F2959C7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352;kola_propag&#225;cia\Kynologia_hotov&#225;\Film%20KYNOLOGIA.wmv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://www.malirskesablony.cz/210-101-thickbox/malirska-sablona-p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78457">
            <a:off x="6230242" y="2637879"/>
            <a:ext cx="2126420" cy="170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43286800"/>
              </p:ext>
            </p:extLst>
          </p:nvPr>
        </p:nvGraphicFramePr>
        <p:xfrm>
          <a:off x="2205602" y="302182"/>
          <a:ext cx="6134735" cy="9144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414270"/>
                <a:gridCol w="1051560"/>
                <a:gridCol w="2668905"/>
              </a:tblGrid>
              <a:tr h="7366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57700" algn="l"/>
                        </a:tabLst>
                      </a:pPr>
                      <a:endParaRPr lang="sk-SK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600" spc="550" dirty="0">
                          <a:effectLst/>
                        </a:rPr>
                        <a:t>zriaďovateľ</a:t>
                      </a:r>
                      <a:endParaRPr lang="sk-SK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57700" algn="l"/>
                        </a:tabLst>
                      </a:pPr>
                      <a:endParaRPr lang="sk-SK" sz="1200" dirty="0">
                        <a:effectLst/>
                        <a:latin typeface="Arial Narrow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Stredná odborná škola </a:t>
                      </a:r>
                      <a:endParaRPr lang="sk-SK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poľnohospodárstva a služieb na vidieku</a:t>
                      </a:r>
                      <a:endParaRPr lang="sk-SK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57700" algn="l"/>
                        </a:tabLs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Predmestská 82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57700" algn="l"/>
                        </a:tabLs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010 01 Žilina 1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053" name="Obrázok 16" descr="zsk_Logos_black zs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7107"/>
            <a:ext cx="20574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Obrázok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24" r="-9438"/>
          <a:stretch>
            <a:fillRect/>
          </a:stretch>
        </p:blipFill>
        <p:spPr bwMode="auto">
          <a:xfrm>
            <a:off x="4622589" y="356157"/>
            <a:ext cx="911225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ĺžnik 10"/>
          <p:cNvSpPr>
            <a:spLocks noChangeArrowheads="1"/>
          </p:cNvSpPr>
          <p:nvPr/>
        </p:nvSpPr>
        <p:spPr bwMode="auto">
          <a:xfrm>
            <a:off x="3131840" y="737157"/>
            <a:ext cx="1406525" cy="158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sk-SK" sz="600" b="1" spc="550" dirty="0" smtClean="0">
                <a:effectLst/>
                <a:latin typeface="Arial"/>
                <a:ea typeface="Times New Roman"/>
              </a:rPr>
              <a:t>zriaďovateľ</a:t>
            </a:r>
            <a:endParaRPr lang="sk-SK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2627784" y="2602606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B w="38100" h="38100" prst="relaxedInset"/>
            </a:sp3d>
          </a:bodyPr>
          <a:lstStyle/>
          <a:p>
            <a:r>
              <a:rPr lang="sk-SK" sz="3200" dirty="0" smtClean="0">
                <a:ln cmpd="tri">
                  <a:solidFill>
                    <a:schemeClr val="tx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Broadway" panose="04040905080B02020502" pitchFamily="82" charset="0"/>
              </a:rPr>
              <a:t>Štúdijný odbor</a:t>
            </a:r>
            <a:r>
              <a:rPr lang="sk-SK" sz="2400" dirty="0" smtClean="0">
                <a:latin typeface="Broadway" panose="04040905080B02020502" pitchFamily="82" charset="0"/>
              </a:rPr>
              <a:t>: </a:t>
            </a:r>
            <a:endParaRPr lang="sk-SK" sz="2400" dirty="0">
              <a:latin typeface="Broadway" panose="04040905080B02020502" pitchFamily="82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496722" y="4365104"/>
            <a:ext cx="61412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8800" b="1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63500" dir="5400000" sx="93000" sy="93000" algn="ctr" rotWithShape="0">
                    <a:srgbClr val="000000">
                      <a:alpha val="52000"/>
                    </a:srgbClr>
                  </a:outerShdw>
                  <a:reflection blurRad="139700" stA="34000" endPos="33000" dir="5400000" sy="-100000" algn="bl" rotWithShape="0"/>
                </a:effectLst>
                <a:latin typeface="Forte" pitchFamily="66" charset="0"/>
              </a:rPr>
              <a:t>Kynológia</a:t>
            </a:r>
            <a:endParaRPr lang="sk-SK" sz="8800" b="1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800" dist="63500" dir="5400000" sx="93000" sy="93000" algn="ctr" rotWithShape="0">
                  <a:srgbClr val="000000">
                    <a:alpha val="52000"/>
                  </a:srgbClr>
                </a:outerShdw>
                <a:reflection blurRad="139700" stA="34000" endPos="33000" dir="5400000" sy="-100000" algn="bl" rotWithShape="0"/>
              </a:effectLst>
              <a:latin typeface="Fort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5303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VLCKOVCI\Desktop\Kynologia\foto_kynologia\VUC_ZA\DSC_0469.JPG"/>
          <p:cNvPicPr>
            <a:picLocks noChangeAspect="1" noChangeArrowheads="1"/>
          </p:cNvPicPr>
          <p:nvPr/>
        </p:nvPicPr>
        <p:blipFill>
          <a:blip r:embed="rId2" cstate="print"/>
          <a:srcRect l="14918" t="6346"/>
          <a:stretch>
            <a:fillRect/>
          </a:stretch>
        </p:blipFill>
        <p:spPr bwMode="auto">
          <a:xfrm>
            <a:off x="4572000" y="3501008"/>
            <a:ext cx="4355976" cy="3188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7" name="Picture 1" descr="C:\Users\VLCKOVCI\Desktop\Kynologia\foto_kynologia\VUC_ZA\DSC_0462.JPG"/>
          <p:cNvPicPr>
            <a:picLocks noChangeAspect="1" noChangeArrowheads="1"/>
          </p:cNvPicPr>
          <p:nvPr/>
        </p:nvPicPr>
        <p:blipFill>
          <a:blip r:embed="rId3" cstate="print"/>
          <a:srcRect l="11140" t="4081" r="3212" b="6143"/>
          <a:stretch>
            <a:fillRect/>
          </a:stretch>
        </p:blipFill>
        <p:spPr bwMode="auto">
          <a:xfrm>
            <a:off x="3635896" y="188640"/>
            <a:ext cx="5256584" cy="36635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0" name="Picture 4" descr="C:\Users\VLCKOVCI\Desktop\Kynologia\foto_kynologia\VUC_ZA\DSC_0497.JPG"/>
          <p:cNvPicPr>
            <a:picLocks noChangeAspect="1" noChangeArrowheads="1"/>
          </p:cNvPicPr>
          <p:nvPr/>
        </p:nvPicPr>
        <p:blipFill>
          <a:blip r:embed="rId4" cstate="print"/>
          <a:srcRect t="12512"/>
          <a:stretch>
            <a:fillRect/>
          </a:stretch>
        </p:blipFill>
        <p:spPr bwMode="auto">
          <a:xfrm rot="173689">
            <a:off x="246843" y="4052031"/>
            <a:ext cx="4461055" cy="2594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4608512" cy="908720"/>
          </a:xfrm>
        </p:spPr>
        <p:txBody>
          <a:bodyPr>
            <a:noAutofit/>
          </a:bodyPr>
          <a:lstStyle/>
          <a:p>
            <a:r>
              <a:rPr lang="sk-SK" sz="2700" b="1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Otvorenie Areálu </a:t>
            </a:r>
            <a:br>
              <a:rPr lang="sk-SK" sz="2700" b="1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sk-SK" sz="2700" b="1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kynológie</a:t>
            </a:r>
          </a:p>
        </p:txBody>
      </p:sp>
      <p:pic>
        <p:nvPicPr>
          <p:cNvPr id="9219" name="Picture 3" descr="C:\Users\VLCKOVCI\Desktop\Kynologia\foto_kynologia\VUC_ZA\DSC_0496.JPG"/>
          <p:cNvPicPr>
            <a:picLocks noChangeAspect="1" noChangeArrowheads="1"/>
          </p:cNvPicPr>
          <p:nvPr/>
        </p:nvPicPr>
        <p:blipFill>
          <a:blip r:embed="rId5" cstate="print"/>
          <a:srcRect l="1621" t="4810" r="13713"/>
          <a:stretch>
            <a:fillRect/>
          </a:stretch>
        </p:blipFill>
        <p:spPr bwMode="auto">
          <a:xfrm rot="221562">
            <a:off x="327775" y="1516813"/>
            <a:ext cx="3310476" cy="2474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8828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75"/>
                            </p:stCondLst>
                            <p:childTnLst>
                              <p:par>
                                <p:cTn id="1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75"/>
                            </p:stCondLst>
                            <p:childTnLst>
                              <p:par>
                                <p:cTn id="1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75"/>
                            </p:stCondLst>
                            <p:childTnLst>
                              <p:par>
                                <p:cTn id="2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75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672408" cy="1107418"/>
          </a:xfrm>
        </p:spPr>
        <p:txBody>
          <a:bodyPr>
            <a:noAutofit/>
          </a:bodyPr>
          <a:lstStyle/>
          <a:p>
            <a:r>
              <a:rPr lang="sk-SK" b="1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Deň otvorených </a:t>
            </a:r>
            <a:br>
              <a:rPr lang="sk-SK" b="1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sk-SK" b="1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dverí</a:t>
            </a:r>
            <a:endParaRPr lang="sk-SK" b="1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44" name="Picture 4" descr="C:\Users\VLCKOVCI\Desktop\Kynologia\foto_kynologia\DOD_18102013\DSC_0137.JPG"/>
          <p:cNvPicPr>
            <a:picLocks noChangeAspect="1" noChangeArrowheads="1"/>
          </p:cNvPicPr>
          <p:nvPr/>
        </p:nvPicPr>
        <p:blipFill>
          <a:blip r:embed="rId2" cstate="print"/>
          <a:srcRect l="8372" t="4197" r="12531" b="7666"/>
          <a:stretch>
            <a:fillRect/>
          </a:stretch>
        </p:blipFill>
        <p:spPr bwMode="auto">
          <a:xfrm>
            <a:off x="4211960" y="3212976"/>
            <a:ext cx="4608512" cy="34145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2" name="Picture 2" descr="C:\Users\VLCKOVCI\Desktop\Kynologia\foto_kynologia\DOD_18102013\DSC_0118.JPG"/>
          <p:cNvPicPr>
            <a:picLocks noChangeAspect="1" noChangeArrowheads="1"/>
          </p:cNvPicPr>
          <p:nvPr/>
        </p:nvPicPr>
        <p:blipFill>
          <a:blip r:embed="rId3" cstate="print"/>
          <a:srcRect t="2273" b="3134"/>
          <a:stretch>
            <a:fillRect/>
          </a:stretch>
        </p:blipFill>
        <p:spPr bwMode="auto">
          <a:xfrm>
            <a:off x="4067944" y="404664"/>
            <a:ext cx="4764771" cy="29969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E:\Škola_propagacia\foto_kynologia\DOD_18102013\DSC_01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82" r="9397"/>
          <a:stretch>
            <a:fillRect/>
          </a:stretch>
        </p:blipFill>
        <p:spPr bwMode="auto">
          <a:xfrm rot="160081">
            <a:off x="251237" y="3449333"/>
            <a:ext cx="4041485" cy="3175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1" descr="C:\Users\VLCKOVCI\Desktop\Kynologia\foto_kynologia\DOD_18102013\DSC_0116.JPG"/>
          <p:cNvPicPr>
            <a:picLocks noChangeAspect="1" noChangeArrowheads="1"/>
          </p:cNvPicPr>
          <p:nvPr/>
        </p:nvPicPr>
        <p:blipFill>
          <a:blip r:embed="rId5" cstate="print"/>
          <a:srcRect l="20413" r="7338" b="16747"/>
          <a:stretch>
            <a:fillRect/>
          </a:stretch>
        </p:blipFill>
        <p:spPr bwMode="auto">
          <a:xfrm rot="312138">
            <a:off x="622958" y="1048043"/>
            <a:ext cx="3654992" cy="28005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5787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25"/>
                            </p:stCondLst>
                            <p:childTnLst>
                              <p:par>
                                <p:cTn id="1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25"/>
                            </p:stCondLst>
                            <p:childTnLst>
                              <p:par>
                                <p:cTn id="1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25"/>
                            </p:stCondLst>
                            <p:childTnLst>
                              <p:par>
                                <p:cTn id="2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25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312368" cy="576064"/>
          </a:xfrm>
        </p:spPr>
        <p:txBody>
          <a:bodyPr>
            <a:normAutofit fontScale="90000"/>
          </a:bodyPr>
          <a:lstStyle/>
          <a:p>
            <a:r>
              <a:rPr lang="sk-SK" sz="2800" b="1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My a naši </a:t>
            </a:r>
            <a:r>
              <a:rPr lang="sk-SK" sz="2800" b="1" dirty="0" err="1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psíkovia</a:t>
            </a:r>
            <a:endParaRPr lang="sk-SK" sz="2800" b="1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1" descr="C:\Users\VLCKOVCI\Desktop\Kynologia\foto_kynologia\DOD_18102013\DSC_0227.JPG"/>
          <p:cNvPicPr>
            <a:picLocks noChangeAspect="1" noChangeArrowheads="1"/>
          </p:cNvPicPr>
          <p:nvPr/>
        </p:nvPicPr>
        <p:blipFill>
          <a:blip r:embed="rId2" cstate="print"/>
          <a:srcRect r="10256" b="15159"/>
          <a:stretch>
            <a:fillRect/>
          </a:stretch>
        </p:blipFill>
        <p:spPr bwMode="auto">
          <a:xfrm>
            <a:off x="3851920" y="3501008"/>
            <a:ext cx="5040560" cy="3168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1" name="Picture 1" descr="C:\Users\VLCKOVCI\Desktop\Kynologia\foto_kynologia\DOD_18102013\DSC_84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88640"/>
            <a:ext cx="5270808" cy="3528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C:\Users\VLCKOVCI\Desktop\Kynologia\foto_kynologia\DOD_18102013\DSC_8508.JPG"/>
          <p:cNvPicPr>
            <a:picLocks noChangeAspect="1" noChangeArrowheads="1"/>
          </p:cNvPicPr>
          <p:nvPr/>
        </p:nvPicPr>
        <p:blipFill>
          <a:blip r:embed="rId4" cstate="print"/>
          <a:srcRect l="5264" r="5243"/>
          <a:stretch>
            <a:fillRect/>
          </a:stretch>
        </p:blipFill>
        <p:spPr bwMode="auto">
          <a:xfrm rot="159763">
            <a:off x="243650" y="3701317"/>
            <a:ext cx="3809817" cy="284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" descr="C:\Users\VLCKOVCI\Desktop\Kynologia\foto_kynologia\DOD_18102013\DSC_83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80899">
            <a:off x="242368" y="1076664"/>
            <a:ext cx="3852809" cy="25791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53823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50"/>
                            </p:stCondLst>
                            <p:childTnLst>
                              <p:par>
                                <p:cTn id="1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50"/>
                            </p:stCondLst>
                            <p:childTnLst>
                              <p:par>
                                <p:cTn id="1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50"/>
                            </p:stCondLst>
                            <p:childTnLst>
                              <p:par>
                                <p:cTn id="2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85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57200" y="548680"/>
            <a:ext cx="7467600" cy="5925272"/>
          </a:xfrm>
        </p:spPr>
        <p:txBody>
          <a:bodyPr/>
          <a:lstStyle/>
          <a:p>
            <a:pPr>
              <a:buNone/>
            </a:pPr>
            <a:r>
              <a:rPr lang="sk-SK" sz="2800" cap="small" dirty="0" smtClean="0">
                <a:solidFill>
                  <a:schemeClr val="tx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Možnosti uplatnenia študenta:</a:t>
            </a:r>
          </a:p>
          <a:p>
            <a:pPr>
              <a:buNone/>
            </a:pPr>
            <a:endParaRPr lang="sk-SK" sz="1200" cap="small" dirty="0" smtClean="0">
              <a:solidFill>
                <a:schemeClr val="tx2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  <a:p>
            <a:pPr lvl="0"/>
            <a:r>
              <a:rPr lang="sk-SK" dirty="0" smtClean="0"/>
              <a:t>v oblasti chovu a plemenitby psov</a:t>
            </a:r>
          </a:p>
          <a:p>
            <a:pPr lvl="0"/>
            <a:r>
              <a:rPr lang="sk-SK" dirty="0" smtClean="0"/>
              <a:t>výstavy psov</a:t>
            </a:r>
          </a:p>
          <a:p>
            <a:pPr lvl="0"/>
            <a:r>
              <a:rPr lang="sk-SK" dirty="0" smtClean="0"/>
              <a:t>výcvik psov</a:t>
            </a:r>
          </a:p>
          <a:p>
            <a:pPr lvl="0"/>
            <a:r>
              <a:rPr lang="sk-SK" dirty="0" err="1" smtClean="0"/>
              <a:t>canisterapia</a:t>
            </a:r>
            <a:endParaRPr lang="sk-SK" dirty="0" smtClean="0"/>
          </a:p>
          <a:p>
            <a:pPr lvl="0"/>
            <a:r>
              <a:rPr lang="sk-SK" dirty="0" smtClean="0"/>
              <a:t>psovodi v policajnom zbore</a:t>
            </a:r>
          </a:p>
          <a:p>
            <a:pPr lvl="0"/>
            <a:r>
              <a:rPr lang="sk-SK" dirty="0" smtClean="0"/>
              <a:t>psovodi v horskej záchrannej službe</a:t>
            </a:r>
          </a:p>
          <a:p>
            <a:pPr lvl="0"/>
            <a:r>
              <a:rPr lang="sk-SK" dirty="0" smtClean="0"/>
              <a:t>poskytovať služby súvisiace s chovom psov</a:t>
            </a:r>
          </a:p>
          <a:p>
            <a:pPr lvl="0"/>
            <a:r>
              <a:rPr lang="sk-SK" dirty="0" smtClean="0"/>
              <a:t>súkromní podnikatelia pri prevádzkovaní útulkov a  hotelov pre psov</a:t>
            </a:r>
          </a:p>
          <a:p>
            <a:endParaRPr lang="sk-SK" dirty="0"/>
          </a:p>
        </p:txBody>
      </p:sp>
      <p:sp>
        <p:nvSpPr>
          <p:cNvPr id="8194" name="AutoShape 2" descr="data:image/jpeg;base64,/9j/4AAQSkZJRgABAQAAAQABAAD/2wCEAAkGBxQTEhUUEhIUFhUWFxkWGRgTFxcaHhUUGBgYFhcWFRcZICggGxslHhcYIT0kJSsrLi4uGh8zODMtNygvLisBCgoKDg0OGxAQGywkICYvNCwyLzQsLCwsLy8vLCwsLC8vLCwsLCwsNTQsLCwsLywsLCw0LDQsLCwsLCwsLCwsLP/AABEIAPoAyQMBEQACEQEDEQH/xAAcAAEAAgMBAQEAAAAAAAAAAAAABQYDBAcBAgj/xABDEAACAQMCBAQDBQQIBAcBAAABAgMABBESIQUTMUEGIlFhMkJxBxQjUoFicpGhM0NTY4KSscE0c5OiJKOytMPR4Rb/xAAaAQEAAwEBAQAAAAAAAAAAAAAAAwQFAgEG/8QANxEAAgECBAIIBgEDBAMAAAAAAAECAxEEEiExQVEiMmFxgZGx8AUTocHR4RQjQlIzcpLxFbLC/9oADAMBAAIRAxEAPwDuBoD2gFAKAUAoBQCgFAKAUAoBQCgFAKAUAoBQCgFAeCgPaAUAoBQCgFAKAUAoBQHmaAUB7QCgFAKAUAoBQCgPmSQKCzEAAEkk4AA3JJPQUBDp4usSVAvbbL/D+Kg156acnf8ASvFJPRM9yta2JqvTwYoBQCgFAKAUAoBQCgFAKAUAoBQCgFAKAUBjuZwil2zpUZOATgeuACaAqfGfF0QuLAQ3MTRyyHmBHRsxOrxxPtkhedoXI77V42kepXLLwzicNwheCVJUDFdUZDKWHUBhsf0r08NugFAc98a8T+8Tm1U5hhIM2OksxAZIW9VVSrkdCWQdmBpYytkjlW79C3hKOZ5nsiq8K4hzuZDNy3IHVFblyp8LaQ+dQVgVOCR8PrgZ9SGW0o/tF+E814v9E1wfiklhjl63tgRrg3bloT5nt/mBGc8vcEAhQCd7WHxjvlqeZVr4VWzQ8jplpdJKiyRsHR1DKynIZSMgg1pmeZqAUAoBQCgFAKAUAoBQCgFAKAUBS7/x5qYrZQrOo2MzyaIj/wAoqrGXHqAF9GqtVxUKej1ZPSw86muyI9fF1+u5js3H5RzYu4/rCX7Z+WoVj431iTPBS4MlLX7RbVkOoSLMAG5AXW7q2dLRFCUdDj4g2Btq05q0q0HHNfQrOlPNltqRnEvFdzMCi20MUbbEzO0j4wTkpHpAOcdJD65qtPHwXVVyzHBS/uZT7Dwlbx8zUvMMhfOrPwuysUzklhlQcsSfeqdTFVJu+xap4aEVbc3eCWE9qoWDiF2oC6cMYpABknyrKjBevy4qT+fU5Ij/AIUObLHB4pvUO5hnX8rqYm6/2ill6fsdutSwx/8AkvIjlgv8WZOKeL7iZCkERt85DSyMjuo/ukQlcnfzMdsfC1dzx0EujqziGDk30tin3WnUlorFQ4LSMWOpwcsyByctI/mZj1AydiwNUbyd6stff2Lloq1NaGbjKCNY5lAAgO4GwEDYSRfoFw+PWMVzTeZuL4+vD8eJ1PRKXL04++wlaiJDZ8Pca+4uQ+1pISW6/wDhpScmQDtE25bHwt5uhYjSweI/sk+78GfiqH98fE6SjggEEEEZBG4IPQg+laJRPqgFAKAUAoBQCgFAKAUAoDV4lxCOCNpZnCIoyTgn6AAZLE9AACT2rxtLVnqV9jnfGuMzXuVcNDbHbk5w8y4IP3hlJwh/s1PT4iclRnV8b/bT8/wX6OE4z8vyazKNJBxpxg+mnH+mKzi8QdhcSx8iPaUSAPp3ElvA2Spmc5DYGF3wzEH4sE1q4zAwowU3LpNbdpDFyjZb380u0jfEHi23sS0UMIMucsFXQu/UlgPMevTO+fSq1LDTqpSk9COpiIUtIrUy+H/HlvcEI+YZDgAOQVYnsr+v1A6968q4OcNVqj2lioT0ejLXVQsigFAV7xV4tis8KQXlYZCA4wPVm7Db3NWKGGlV12RBWrxp6cStWvG+HTzCWYSc+UKGXDOgYYCgAjfoO3XNWnTrwi4x2K6qUZyzS3OiSxBlKMAVYFSD0KkYIx6YrNTad0X2r6M0PD0hMCqxJaMtExPUmJjHqP1Chv1qSqlnuuOvmcUn0bPhp5EjUZ2ZODcWksT5A0lsTl4Rlmi9Xthnp3MfTbK4OQ2hhsXboT8yjiMNfpQ8jpPD76OeNZYXDxuMqy9x/se2DuCCDWmZ5sUAoBQCgFAKAUAoBQGjxnisdrE0sxwo2AAyzsdlRF+ZidgK8bSV2epNuyObT3c1zIJro4YZ5cKk6IFOQO+Hl0nBf6hcAnORicS6nRW3qalDDqnq9z6qoWTU4x/w82Mk8qTpnJ8h6Y3zXdO2dX5o5n1X3GPgkRESu39JLiVz+0wBC57hRhB7KKlxdZ1aspM8prS73epHReEoWlae5HPlY58/wKOgVEz0A23zR4mSjlhojhUIt5pasm47SNRhY0UeiqB/pUDk3uyVRS4GWvD0UAoCPmjtopC7iNZZdyWwWcIqr5c74AA2G38akTnKNlsjhqEXd7s1rzh1nd6kZYnYDfTgOgPQ5HmA/lXUZ1aequvQ5lCnU0djzwvwya3R45ZTIiviHUckRYGAT1z2x0GNtqV6kZtNKz494owlBNN35dxnt/w7qRO0yiVfeRMRy+3w8o4/erx9KCfLT7r7nq0m1z1/P2JOoiQUBYfs1JAu1U/hrOCB2WRokeVV9skN+87VtYRydJXMnFJKq7F0qyVxQCgFAKAUAoBQCgOW8T4n99n5/wDVR6ktx6qdmuPq+MD0THTUwrKxtfM8i2W/eaWEo2Wd8T4qiXBQHzKmVI9QRt7jFE7MM1eCNm3gOMZij2648g2zXdTrvvOafUXce2XBri+uZIo5uXBEFEjAN8TAEJqVgxfG/lZQoKk6tWBewmHjKOeS9++8pYqu4vLFkpxLwa1hCZYJWmjU6pkdI1bRsGlRolXUVAyQwJKrsQQAZq+EjKN43uR0sVKMrStb3qawNZBpigPHYAEk4AGST2A3JNATfhzwmtxCs900wMg1pEkkkQijO6a+WVZpCuCQxIBOANiTs0sJCMbSV2ZNTEzlK8XZERxngxtJ0VzzEcNyJXA1jAy8DkADOPMCMalByMoWarisP8tZobcUWcNXzvLLfgzWt7kO0gAI5baMnudCvke3nA+oNUXGyXaXE73NPi9rJKVEC5lgV7r/AARKQU+smrlj6sflq1hKLqZuVrFfE1cludyQikDKGU5VgGB9QRkGqjVtCync+I+ZLLyLZdcxxqJzogU9JJiOg2OF6sRgY3IsYfDyqvsIK1dU12nS+BcKW2gSFSTpGWY9ZHY6nkb3ZiT+tbSSirIyW23dm/Xp4KAUAoBQCgFAKAg/HEzLYXJjYqxiZQw6qX8moe41Z/SvJOybPYq7SKKkYUBVGAAAAOwGwFfOm6e0AoD0UPTR4GSbeHP9mo/QDA/lXdXrs4p9VF2+z1lWzkdtC/j3DO2eySMgZyQMYRF9dgN62sN/pRsZFf8A1Zd5hsPtO4XPP93S6XUTpBdWVHJ+VXYAe2+M9s1MQ3KjwpAsfLXOmJ5YRn8sMrwr/JBWFiY2qyRtYd3pxNuoSU0uOKDBID0ZdJ/dYhW/kTU2H/1Y95FXdqUu4n/EP2wcPtJ3gIlkaM6XMSrpVgcMoJYZI9tq3TFHiLxJbX/DBc2r6uXdW4GRhkdp442Ug9zHKw+jVFXV6cr8iSi/6ke8q9hdYMkaAyTPPIEiTGt28rYAPQAEEscAA5O1ZKoyqNKPJGo6saabfM6Z4T8P/do2MhDzzYMrDoMAhYkz8ign6lmbbVitelTVOOVGXUqOcszKhB4QvIz92jVBEp0x3DOCEhydAaL4jIq4XHwkjOR0qrPBZqma+hZji8tPLbUv/BODxWsQihBx1ZmOWkc9XkbqzH1/QYAAq6kkrIqNtu7N+vTwUAoBQCgFAKAUAoDV4nYrPDJDJ8EqNG37rqVP8jQHL4Nal4pf6aE6JNsaj8sij8jjDD6kdQcYVek6c7eRs0aqqRuZahJRQGvxG55cTyYzpUkAdzjZR7k4H611COaSR5J5U2e8PtuXFHH+RFT/ACqF/wBqTlmk3zEVaKRS/Hnicx2k9nFMpE86SnlupIj5emWJwDlfOkb++ph2OdfByfy1FrYysVFfMbT3OcxcOLRcxXjJMoiEQbMrEqW1LGBnRsBn1YAZ3xZbS3K6VzuPDkFvbrzpACo1SO7dZHJZ2Zie7sf41hVJOrUbXE2oJU4JPgfVvxeJ2CoXbV0IilKnbOeZp04981y6cktfVHqqRe3ozYvrVZI3jceV1KH6MMbe9cxk4tNcDqUU1ZnIOIeDLtJyGikmUvvJGQS4O5OTnSx33bv699mGLpyV27GVLDVIuyVy3+EPDtxA7MyBYXk5ggMxYxldYjZwE0yMoYjOoeuMgYq4nFRnFxi/p79CxQw0oyUpL377S/8AhG5S2v21KgW8VUD6RkXEedKF+ul0zgdNUfq2/eBqprIzjGU7POjplaBSFAKAUAoBQCgFAKAUAoBQCgIXxB4aiusMxaOVQVSWM4ZQexByrrnfSwI7jB3ridOM1aSudQnKDvFlE4hbS2sgjugvmOI5kB5cvsc55Un7BJB+VmwcZWIwrp9KOqNOhiVPSWjFVCyQ/HI2kKqpISKW3eQjuzzqsUfvnDsfTQvrVqhT/pyqPlYrVp9OMFzuS0iBgVYAgggg7gg7EEelVU7aostXEcYVQqgBQMAAAAD0AG1G76hK2hoz8CtnbW9tCzepjXf67b/rUirVErKTOHSg3dpGn4yuxBbNPoDPGQY9XRZG/D1kdDgMa7w8c88vPc4ryywzcji9/wASlmOqaV3Oc+ZicZ9B0H0FbMYRhpFWMmU5S3Z8WV48Th4nZGHQqce/6j2r2UVJWaPIycXdHeeBX/Pt4ptsugJx0DdGA/UGsGrDJNxNqnPPFSPk8btwWDTIhQkESnQdiRkB8ZXY7jY178qfBX+o+ZDizHdXST28rRMfKpZJNLDEiDWkkZONWlgpBG2R1rqGalUTZzLLUg0disJi8UbnGWRWOPUgE4rdMYz0AoBQCgFAKAUAoBQCgFAKAUBhvbRJUaOVFdHGGVwCGHoQaA5rx3g01k4WNJbmGQ6YcZaRJT0hmb8p7St0AIc5AZs+vgru8C9RxdlaZIcU8NNbcKcZ1yrLHdzsNR1skiPLozvpWNNKj0RRVqdJfKcI8ivCp/UU5cyKB9KwjYIq58QxISpExYNp0iGTdi2kAMVCbkgA5wcj1qVUZNX080RurFaa+TN6weQoDKqo5ydKnOkZ8qluhbGM42znFcSyp9E7je2p8cV4elxE8Ug8rjBx1B6hh7g4NITcJKSPJwU45Wck4t4Cu4m8ic5M7NH/AC1Kdwf4j3rXp4ynJauxmTwtSL01M3BPs+uZWHOHJTuWwWPsqg9frj9a5qYynFdHVntPCTk+lojq/D7JIY0ijGEQYA/3PuTvWVOTlJyZpxioqyIzxHxRIWgDEgF9bkDOmJBkk/sligOO2fSpKVNyTt7YcZS6qvbV9iW79CUe0a6cWsR80q/iOu/Jtzs8hPqRlV9W36K2JMLQc53ey92K+JrKEbcWdajQKAAMADAA7AbACtkyj6oBQCgFAKAUAoBQCgFAKAUAoBQCgPCvUHv60BybxhCnDHVVYPFLnlQqQJIcAnSATgwbYDbaPKu4Ixn4nCp9NO3M08DKrWkqUI5nw/fZ2lB4nfSXDASsx1fBDCWOMdwF3dhsdR6dRpqKEVHq+b9/Q+nXw/C4WnmxkryfBX+iWrfbw3Vi18A4hIVWK5UpOBkatP4qDo40kjVjGoDoewBFV6sF1obenvgYCkruPlfdrh48yYqE7FARs/HYUYhywRTpMukmISb5jMg2Dj0OOuOu1TrDVHDOloRurFOz/QbjsJ/o35x/LbjmnPuUyq/ViBXHyZcdO/QfNjw17tSr+IUKMJ5XUOwAkQlcQxEnkqGJ3fOslRktmRh5Yzi3Si5RaitFx5viXvhmPjhK/wDVek9H2cvXXvvwOhfYvxCMJLa6FWRTzQ3eWI4UA9zy/KvoFKAVeoTzRKHxzAfxcR0erLVfdeHo0dNqYxhQCgFAKAUAoBQCgFAKAUAoBQCgFAV3xz4mWxti+A0sh5cKH55CCfNjoigFifQY6kVzKSirsnw2HniKsaVPdnIPDPALjidy55jHzZubpwDhsbRxjprxjCjyouMjoDWjB1XmlsfUYnGUfhNL+Nhdan90u388lsiy33BLewvPu8BGZYVl8zapNSHluXY76WypA6ZEmABsIMdTsk1tsYWGryqzk6jvJ634i8so5QFkQMAcjPVW7MpG6n3G9UIycdUW5RUtzWHDXU/h3EoGMaX0yAf4nGvP1aus6e8V6fr6HORrZv1/ZGy3SklZ7qdQMgrymh146jWFyR6aGGfepFF7xivO/vxI3JbSk/K3vwPq1a0Qg29sWYZ08q3Yb+0jKEGd9yw+tJfNatKWnf8AY9Xy11V9CQskuZJRGoUSzZCRjdYI13aedhucbDbAyVUddVdUaCqystlu/svf4OKtZ01d7vZFl8Y+A1bh/LtlLyxPzjqILXLFSkokPQsynboBpVRhdq1ZU1kyx05FfBYv5GIVWazLZrmno/oco8Jcca1mjnGTyHw47yW7DzbdSdBB/eQVWg8lS74+/U+qxlH+bgJRi7ypu6f+UbXT56wfjJH6VjkDAMpBBAII6EHcEH0q6fEH1QCgFAKAUAoBQCgFAKAUAoBQCgFAcR8c3T8Q4otvEdkf7rGeuls6rmXH7IUjH9z71XqdOah5n0Xw++CwNTGf3S6MPu/f+PadcsOHx2dsI7ePCxIdKjqxAJOT1LMdyepJzVg+ebbd2fn7hF+ZLyK6nYNJOSXlbbDNGQij0U5VQD00qKzq03OM170PqMT8OhQw1CrT1Vuk/wDck0+7gr9nEv8AWaVDygPc0PT4mlCqzMcKoLEnsAMk/wAKJXdkeNlz8DcH5MHOkXE9wFeTPVFxmOEbnZA2NurFz3rfo01TgooxatR1JZmWSpCM/NvjaNYOK3YRdKCRdRyTq5w5pOCcAK8gG2NmPtirXSei33PqfgFWpTvVk+issfBt6+EmvBs6n9j/ABfXbPasfNbEac/2EmTH/lIdMdgi+tS0Z5oXMr4zg1hcXKEeq+ku58PB3Rf6lMsUAoBQCgFAKAUAoBQER4e8SQXisYWbK41LIrIwVs6H0t8rYOD7EbEEDxST2PWmtyXr08FAKA8JoDjP2I2wmuZLiQ6pI4EbJxvJcs7SP+9+ER/jb1qCiulJ9pufF6lqOGorZQUvGX/X1Lv4u8Tuj/drUjm4BllIDC3QjYAHYzNsQpyAPMwIIDK9dUl2mTRouo+w4zfcP5DmF90OTGW+eM/KfVlzg+2D32oKedZ1vx7z7z4PioVKX8WpulZX4x/Wz8HxJDhXHXhwkgaSIbBhu8Y9+8i/9373biVNT1Wj+n6KmO+ETpdOgs0eXFd3Ndm/eWuzvI5V1ROrr6qc49iOx9jVaUXF2aMVNPYzMcDJ2HXJ9K8PSo+IPEHNVorbSyn45GGUbH9Wo+cN0J6YJAyTtbpU8jUp+Rbwvw6rjYvLpGz15vkufa/LXbu3BeIC4t4Z1GFljSQD0DqGx/Otg+WN2gPz74qgSXj0qOAySXdmjA7hlLW6Op/mP41BL/VXvgbuHTXwytfs/wDdG74MuGsOKpE5J/EeykJ+YM34LkdMlljP0kP0ril0KriW/iT/AJnwylif7o9F+j+qT8TutWj5cUAoBQCgFAKAUAoBQHLJP/B8RZ12WO4wckea1u9DyAnsqSyFgP7kdAapOXy8RbhL19+pbSz0L8Y+h1OrpUFAKA+ZFyCCAcjGD3+tAcE+znjTWaXMSAfepIreKMHcK8ZnWV3xtojyD7kgDrVZVFTjJvmbXxKm6v8AHcdnTivK9yxWlsI1wCSSS7M3xSSMdTyOfzMST/8AlZFSbnJyZ1CChHKj44hYJMhSRcjqMEgqw6MrDcH3FeRm4u6OuN1o1x2a7mVW+4DPF8A5yeowHUftL0b6rg/s1YjUhLsf09+7m7hfjc42jXV1/kt/FfjyKvcL55dbYJARVUFZQSPgYYDb9cHb6CrS0St+jmqqOLdSdSUZJ2UEl007bNaPts3bi7K5rn8OWNJHxEwZuUzsUjIGVOGOCf0+ldXzRbW/Piyt/Eo4XG0/nKKjJN5W7xjZaat6vwS5cy0cI4ZJdSxRorLHJIiNIQVwjHzcrI8zBQxz8Ixv6VHSinNRkW/inxyMKTjhtXtfgu7m/ovofomxtEijSKMaUjVUUDsqgKo/gK0T4Qz0B+evEkvK43M77CO6hmOfyJJFMTt+yVP61WlpUT7ftY+jwtqvw2pBPVRv/wAZ5n9GiT+1BVg4m8gOnIt7knfysraNX8IAdvSvKt1Vizv4bJT+F4mm+Gv00+qO5CrR8yKAUAoBQCgFAKAUBXPFt9GYp01YltUivSNxhI5DIDqxjfkOp67dRvQFe8f2StdEEHE9qUY9iEdht6nE57+lZ+O0yyReweuaJcfDN20tnbSv8ckETtnfzMilt/qTV9NPVFFq2jJOvQKA1eKcQjt4nmlbSiDJPUnJACqBuWJIAA3JIA60bsFqfnm6uJIL2SdotJd3n5anVmGZi0kWroXVt9tshd8HNZtSUa17bP1Wx9Tg6Eq2D+V/fT1S5xluvP625l3tbhZEV0YMrDII7g1nyTi7Mpppq6FzcLGpdzhRjJwTjJAycdt+vYb0SbdkG0ldnl3crEjPIdKqMknsP9z2x3pGLk7I9bsrs55xC4lnkMmPO2BuQBbwFwu5OwPmBJ3yc9Qu11ZYRtwX1djUqN/DMNnS/rTX/Ffr6vmkaVq6JcDRaW7C5EI88zyG35iB8iY45crDLZOSpXboc+TUpUdZyThm2Vs1n/jrdLbTfifJSnKUs0ndvje78zpXhW5aSXhbucs0uonpqzZ3Pmx2z1/Wu8IrV5Ls+6LeIk5UYt9nozsFaZnigOf/AGleBHvMS23L52NLLISodemdQBwcHBGPNhNxoGeZxzKxZwuJlh6mdarZrg090yv3P2ccQu5Q15NBpYRpIyswflRqqkIgUrqbDblurE4HwiN03Kak+Bdo/EY0MHPDwi7z3bforcu47BUxkigFAKAUAoBQCgFAU/xTYEJfO+nN3HBYxBSSdLl4lLZA0trun6agFUH1FAafjk5vLfr5IJfp+JJDjPv+Ef51Q+IPopF3ArpNkr4AvtVrDEQcpbxPk91dpUUD6co/xFXKfUXcVJ9Zlnrs5FAc+8a3/OuxAD+HbBXcDobiQHQG/cj82P71T1UVQx1W0VBcS7g6d25PgVrjfCVuFG+mRclHxnST1BHdT3H0PUCs+nUyPsNWlVnSmqlN2a92fY/2tSq8O4jJaSMrI2M5liG5Gf62L1z12+LHZhViUFNb9z+z96dxpV6UMZB4jDrprrQ4965//X+7Qsdx4gs2Qhp43VgVKpl2IIwQUUFh+oqFUaiexkK03kjq+STb8lqVLiPGZJI4Y3ViRoVUHx3Mw8qEqOgzg6fU+wq1TpdN5eP0Ro0aKwVNYnGcOrHi3zfLn2bvgi0eH+HJGjRyjM8i6pUljdCUOVCiOUBjEMkZxgnV3JFQYhTjJXTSWxnzxTxU3Um7t/RcrPh66viepBFJK1tDFdXDKBqijkmaJfRJA8ghQY+VsDt12pSw059OMUu2yT87XKdR0IOzWvvwN614lLDcQ861lieGUO6DS5SDSyhsD4wwZh+GH+FhnIxU1Ol8iqnN+/fOx5UqfOptRR1nhvEIp41lhdXRujL6jYg9wQdiDuCCDWoZxtUAoBQCgFAKAUAoBQCgFAKA1ruxSRombOYnMi4JA1lGjyw74Dt1779qA5p4l4gDdXdwR5YgIV76kgVnbpvnmSSLj9kVl4xudVQXu5o4RKFNzfuxa/AtiYldGHmhS3tmbOdbRQI7N/nmceuQa1DOLTQEX4i40lpCZGGpidEaDrLKQdMa/XB36AAk7A15KSirvY9jFydkc4tI2ALSMGlkYySMBjVI3XH7IGFA7KqjtWFWqupNyZs0qapxUTNURIafEuFxTgCRckZ0sCQy566WG/YbdDjcGu4TlHY6jKUZKUW01xWjIr/+TXP/ABEuPpHn+On/AGqT5/YvqXv/ACuLtbP9Ff0t9Cz/AGWeFLd0+9yw5mGEUSjOhQqSCQ6uruGWToAgIUAEMW2aaSirHzGJr1K1RzqSbfb70Lh414K1zbMIgPvEfngY48so7ZPRWGVPsx9q9nBTi4vYihJxeZEjwThUdrCkMS4VBjPdm+Z3PdmOST3JNdbHJVvtGwJLNwPMZJISfRGhaUj280MZ/SqmNV6TLOEdqhG+GLswXqYzy7o8uQdhMqlopT6EhTGfXVH+UVBgaru4PwJ8ZT0zrxOk1pGeKAUAoBQCgFAKAUAoBQCgMN5crHG8jnCorOxPZVBJP8BQHJeE2rSm1ik2eaZJJQAcatRu5xj8pKOu/wCbfOd8qh/UxGbvf4NKt/ToZfA6hxPiEFpG0srLEmSxIByzYLHCqCzthSdgTgE9q1TNKbafaPIxRvubSQtp1PEXUrkblEmRDIoPfYkb42qCWJpRdnImjQqNXSIq54n99mN18g1R26n5ItWHcjs8jICc7gBFwCGzQxlbNLItkXcJSyxzPdiWQKMsQBkDJON2IVR9SSB+tUkm9i23Y+qAUBhvrjlxvIeiIz/5QT/tXsY5mkeSdk2Wz7KmVuGxOrKS+S2jcKRhVjzgAlEVEJG2VNfRGESXjbj5sbOW4EZdlGFVRnMjeVdS5GVBIJwc4zQE3G2QCRjI6entQHMvEniVLq5FsExJazTl98gBUVI3yPziZhj1R/TNU8c7U7dpbwa/qX7CO4s5WIuAS0RWZQvUvE6yKF9yVA/Ws7DtqrG3MvV1enI7BW6YwoBQCgFAKAUAoBQCgFAKAq32kXemyMfe4kjtwPVXbMo/6SyH9KjrSy02+w7pRzTS7SB8OuovrfUPi5qr02fllv8A0q9Z2A677vuX8b1F3mz404xz5GtIz+Cm1ww/rH2Itwfy4OX9che7gWcXiMiyx3f0IMNQzvNLZETWQaZ8Rxhc4GMksfcnqaN3CVjS4mcvBHjOqTWfZYgX1f5xGP1qSGib7PX9XOJ7pe9PaN+ozsUBp8YVTC4YAqQA2ehUkZz7YrunfMrHM7ZXcuf2Z8Qge0WKGRWePMkirkhDcSSSgZ6b5JxnIGM1u01aC7jFm7yfeWO+ty5jxjCyBmycYAVsYGNzq0jG2xJ7YPZybLtgEnoBnYE9PQDc0ByKzmilea4h0sJpZG1j50Er8vucbHpsRk5AORWNjJN1Wnw/CNXCRSpp+9zDxq4Coo3JaSLZQWbQJo+YyqNyQpJrjDW+Ym9kd175Gluzq3CeMwXKkwSq+nGpdwyE7gSRsAyH2YA1tppq6Mhpp2Zv16eCgFAKAUAoBQCgFAKAUBRvtY4S08Fu4YBYLmKRh0LZdYsA9AAJGJ+gHeoq7tTk+wloq9RLtKrxe6eJY5YSBMksfKJGRzGPLORkZUo7g79CayMNPJUv3mniI5oWNiythGioCWx1ZjlnYnLO57szEsT6k1FObnJyfEkhFRioozVydCgIjxFdrDypWyAkgye2h/I4Y9tm1DPUoBnJAM1GLneK5fv33kVWSjaT5kxUJKeUBH+IRm2lB6aD1qSl10cVeoyb8B38MF9JaBdJmiiaNY0AVVj5+osdgM9hv39608FK9N33v+DPxkbTVtrfk6VVwqEXx/j0NoivO2kMWC/VY3lOfQaY23PtQHL+A2nKt41KhW0hnCjH4jAFz/GsCtPPNs26UMsEj64lFkwt3SZSP8SvGf5Oa8g912Hs1s+0zyxNqEkT8uZAdEg6jPysPnjO2UOx9iAR1RrSpO6OatKNRWZ0nw5xYXVtHNjSWBDrnOiVCUkTPfS6sM98Zrdi1JJoxmrOzJKvTwUAoBQCgFAKAUAoBQFT+1Ph3P4ZcDWVEa844+ZYvOynBGxUEf8A30rmS0PY7lCSZZpotPwRxCcDHRpQUiP+Tm7e4rDs4xd+Lt5b/Y2bqUlblfz2+5KVESCgFAY7m3WRGR1DKwwQe4NeptO6PGk1ZmtweVjHpkOXjZo2J+YocK5/eXS3+KuqiSd1s9TyDdteBu1wdGhx4/gOPzaUH7zuqL/NhUlLrI4qdU2LqeSJkuIYxJLC+tUJI1gq8bKSAflkc9DvUmFq/Lnd7HGIp54WW50Sy8SQSWr3QJCRK5lVvihaNdUiOOzAb+hBBBIIJ2oyUldGRKLi7MoHjKaPiUyjzcmAJgE/FMxjmkVgDg6VWNOpwWkHaqWLxDg1GJcwtFTTlI+6yjRNDinWED+2X+SuT/pn9K7hx7jifDvN6uDsnvs9m0y3UWdjypxv0Zw0TgDsPwUP1c1r4Gd6duRmYyNp35lm4xxyC2AM8oUt8KAFnfHXRGoLNj2BxVttJXZVSbdkaPDvGFrNKIg7pI3wiaOSPX3wjMApOBnTnV122NcQqwn1Xc6nTlDrIn6kOBQCgFAKAUAoBQHjqCCCAQRgg9CD1BFAcZ4HZiMSaTlTK6x+0EbGKEf5EDb/AJjWJimvmNL3xZr4ZP5ab98iSquTigFAKAj+Fn8S6/54/wDb29ST2j3fdnEN5d/2RIVGdmhxkDTGD058Oc9iJFK/9wUfrUlPd9z9Diey70b9RnZp3lo7Eqr6YpcLcJ2lRDqQex1eU9NSMwOdsWKWIlTg4riQ1KEZyUmZ7S1WJFRBhV2A/mSSdySSSSepNQSk5O7JYxUVZGWvD0j78gz2y9w0kn+WMx5/80VJHqyfh9f0cS60V72/ZI1GdmhwXjkiz3X3Zd2EUHOYApEIuY78vfzyapgunAUGMls7KdClVVClru9bFKrSdappsgZIYWJklHMcankmcF5ANi7sewz7KM4AA2qrJ1azvqyzFU6SstCFkt5rnlxyaijaXuBLGgSNkdHWO3OMyA4ZSSWBBznsbEnQpxTpvpe9yK056Pbj+uZKy6bUNPagRSx4ciHyCTSdo5UXAdWBK7gkasjBrjDVqinFX0YxFKDg3bVHaK2DKFAKAUAoBQCgFAcd4JFogjjwAYxymAJOHiJjcZO+zKRWDXTVWV+ZtUWnTjbkbtREgoBQHtAQfhm5L88sRl5ecmO8DqFiY9zkRn+HoKnrRta3BW8ePqRUne/ffw4ehN1ASmvxG2MkbKMBiMqT0EikMhPsGANdQlllc8krqx7Y3QljWQbah0PVW6Mp91IIPuDSUcrsIyzK5nrk9McE4cErnAZl3GN0Yo36ZU161YJ3MleA0WjzdK3ZIWX/AKkiH/4v9a7v0Ldvp/2cW6d+z36GW8shJszPp7qrsoO+d9OD/OvIycdj2Ub7mOZ9HLgt0XmMMIuMLHGuxkcDoi7bDqSBtnImoUZVp67cWeSeW0Y7k7wrhiwhty7vvJI2MuewwOijOAo2HuSSduEIwjliexjbvK3xu3aBpIbcMBLC7xLGEHJlUrG2jJUBSZUbGdiH9QKoYulBSjUfPUjleN4x4rTsMEfBdbRu0UdvycNGlvhmDhg2uSYqDIcqDjGMjJ1HGI6uOvpTRz8hS6yt2L8nSfAvGpZ0mSY6nt5BHzMBeYrRpKpYABQ4D4OMDbOBnAvUanzIKTM6tTyTcSz1KRCgFAKAUAoBQHPPGfDvu033gZ5E7ASHtDPgKrH8qSYAydteO71QxlDMs8dy7hK2V5HsR1ZZonlAe0BrX8COhEjMq9ysjR/xZSDj9cV1FtPT8nkkmtfwRlrbmCaL8TXHInJUsBqBQGSMFlwGXTzcbA+5zUsnni9LNa/Z/YjSyyWuj0+6+5N1ASntARcqNDI0iqzxSbuqAko4G8iKN2DAAFRvkAgHJqVNTVnuvdiNpxd1sJ+PRBQY2ErsdKxxkFmfGdJHy46ktjA3NFRlfXRcw6sbaanvh7UIcSAB1eUMFORq5rnY9cHIO/YivKts2m2noe0r5de31JLNRnZoX8brIksa68BkdAQCyHBBTO2pSOmRkM3tUkWmnFnEk01JHttxiF20CQCT8jgo/TONDgHOO2K8dKaV7aBVIt2vqZOEXkUM1w1w6xu7roaTyhoFjXSqOdjhzL5c53zjcVq4OcFSSvrxOU1GTze17ub8niOI7QBpz/djCA/tSthRjrgZb2NTzxFOC1Z18xPq6++ZopG7yc6Yrr0lFVM6Y0JDMATguSVXLED4RgDfOVicS6ui2EYu+Z7mjDZJdc2ABpbx2kVFbWq2yBmWOf0RAul9Y3YnAycAaGGp0/lJpIrVqkYp5t/dv+zrHh3gkdpCIo9ySXkdvillb4pHPqf5AADYAVYjFRVkZzbbuyUr08FAKAUAoBQCgPieFXVkdQysCrKwBDKdiCDsQR2oCj3/AIKki3s3DxgbQzs2V9o59yRj5XB3+YDpTrYOE9Y6P6Fuli5R0lqiBhm1agVZHRtLo+A0bjfSwGR0IIIJBBBBIINZdSnKnLLI0KdSM1dGnf2rK3Oi1lx8SaiRKgGCgUnSrdwRjfrsxr2Mk1llt6CUWukjbhkSVAwwyOAwyOoO4yD/AL1w04ux0mpK5BXcQjW5jUhVjRLqPPSN9TnSMdE1RZx+2w9qni3JxfPR9u35IZJRUly19+RO2lwJEV16MoYZ6jIzgj1HSoJRcW4smjJSSaIy4tvu5jkRpCDIiSh3ZtayNo1kMcKwdlORjbI6YxKpZ7p+HgRtZLNeJvX3DYpsc1NWnOncjSTjzLg7NsMN1HYjNRxnKOx3KEZbkZw6yWRZYpkHNjkwZFGl3yoMc4cYIfSQMj5lPapZycWpR2a29URximmpb+7M2uDDGtTnJCsc6sFl1WrspYk4Z7Z3xnbWKkxSTyzirJo4wzazRk7tMy8W4ekqElVEiqeXJgao26go2MjcD61XpzcX2ciacFJdp6I0uIo3bUAyq40u6EFlz8jDpn3xS7hJpHtlNJswWsIlSSGbzlH0l9gW8qvHICvRwrLuMeZSRjaupPK1KPvmjlLMnGRs8JuC8KM582nDnp50JVz7DKmuakUpNI6g24ps2rJJrgA20Ekqk4EnlSP6iRyNa+6Bqnp4OpLsIZ4qnHtJqz8F3L/8RPHCvdbYcxjv1E0qgAe3Lz71chgYLrO/0Ks8ZN9VWLVwLgcNohSBMZOpmYlnkb80jsSzH6nYbDA2q4kkrIqNtu7JKvTwUAoBQCgFAKAUAoBQFS8a8Bd2W5t01SouiSMFQZoskjSWwNaEkjJAIZx3BFfEUPmxtxJ6Fb5cuwpr8QAz+HNrH9WYZg5bsoQrnJ7euRWX/Fq3tlNH+RTte5m4PwG/SNInsn1qN35luEZskkqRIWxv3XPsKszwU5SbTVivDFwjFJp3J/gPgIiYXN5IGfKEQxf0S8skxamYB5CrMzfKuSPLsDVylh400uLKtWvKbfIjPEnDPuUztjFrM5dW6LDM5y8b/lVmyysdssy7eXVVxmHbeePiWMJXSWSXgQPiO4UQqMjMk0KqMjzHnIdvXYE/pVKjFuXcn6Fyq+j4r1JeoiQirB9V1ckHyKIoz7SKHdxn2EiVLNWhHxZHHWcvAmrfg8sllbXcKGRszlkXAZ7aad5Y2QH4mUaSBkZDvjJwDozw2ajGK3XtlCGIy1XJ7MiL6/JR1himkm0nTGIZdQODu66cqBgk532wATgGlDC1HKzRbniaajdMy8Nni5SiKRGSNQmQwOAoC+bfY7d6hmpZnmWpNBxy6PQjuD3xmluBbLzpHlVY1XONIjRRLIw2SPIY6j1A2zkZsrCzllja2mvmV3iIRzO/E6Hwj7PbaJI1mMlxowSJWyjSfEzmMbNliWw2oDbHStONGEZZktTPdWbWVvQtwGNhUhGe0AoBQCgFAKAUAoBQCgFAKAUAoBQCgPl1zkMAVIxg75z1BHpQERD4UsUDqllbKJFKuEhjXUpGCDgdKAh5vAK5/CvLmNeynlSafo8iFz/iJqtLCUm72LEcVUStc+7D7OLGNQpSWTzM78yWTTKzHJMsSkRN9NONulTfLhdO2xF8yW1y2RoFAVQAAAAAMAAbAAdhXZwfVAR99wO2mYPNbQSMCCGkiRiCOmCwzQG+BQHtAKAUAoBQCgFAKAUAoBQCgFAKAUAoBQCgFAKAUAoBQCgFAKAUAoBQCgFAKAUAoBQCgFAKAUAoBQCgFAKAUAoBQCgFAKAUAoBQCgFAKAUAoBQCgFAKAUAoBQCgFAKAUAoBQCgFAKAUAoBQCgFAKAUAoBQCgFAKAUB//9k="/>
          <p:cNvSpPr>
            <a:spLocks noChangeAspect="1" noChangeArrowheads="1"/>
          </p:cNvSpPr>
          <p:nvPr/>
        </p:nvSpPr>
        <p:spPr bwMode="auto">
          <a:xfrm>
            <a:off x="155575" y="-2262188"/>
            <a:ext cx="3800475" cy="47148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8199" name="Picture 7" descr="http://i39.tinypic.com/2645n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196752"/>
            <a:ext cx="2732224" cy="2052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57200" y="476672"/>
            <a:ext cx="7467600" cy="5997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2800" cap="small" dirty="0" smtClean="0">
                <a:solidFill>
                  <a:schemeClr val="tx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Možnosti ďalšieho vzdelávania:</a:t>
            </a:r>
          </a:p>
          <a:p>
            <a:pPr>
              <a:buNone/>
            </a:pPr>
            <a:endParaRPr lang="sk-SK" sz="1200" dirty="0" smtClean="0"/>
          </a:p>
          <a:p>
            <a:pPr lvl="0"/>
            <a:r>
              <a:rPr lang="sk-SK" sz="2000" dirty="0" smtClean="0"/>
              <a:t>na našej škole:</a:t>
            </a:r>
            <a:r>
              <a:rPr lang="sk-SK" sz="2000" b="1" dirty="0" smtClean="0"/>
              <a:t> vyššie odborné štúdium VIDIECKA TURISTIKA</a:t>
            </a:r>
          </a:p>
          <a:p>
            <a:pPr lvl="0"/>
            <a:endParaRPr lang="sk-SK" sz="800" dirty="0" smtClean="0"/>
          </a:p>
          <a:p>
            <a:r>
              <a:rPr lang="sk-SK" sz="2000" dirty="0" smtClean="0"/>
              <a:t>štúdium je 3-ročné, ukončené absolventskou skúškou, získaním  titulu – </a:t>
            </a:r>
            <a:r>
              <a:rPr lang="sk-SK" sz="2000" b="1" dirty="0" err="1" smtClean="0"/>
              <a:t>Dis</a:t>
            </a:r>
            <a:r>
              <a:rPr lang="sk-SK" sz="2000" dirty="0" smtClean="0"/>
              <a:t>. (</a:t>
            </a:r>
            <a:r>
              <a:rPr lang="sk-SK" sz="2000" b="1" dirty="0" smtClean="0"/>
              <a:t>Diplomovaný špecialista</a:t>
            </a:r>
            <a:r>
              <a:rPr lang="sk-SK" sz="2000" dirty="0" smtClean="0"/>
              <a:t>)</a:t>
            </a:r>
          </a:p>
          <a:p>
            <a:endParaRPr lang="sk-SK" sz="2000" dirty="0" smtClean="0"/>
          </a:p>
          <a:p>
            <a:pPr>
              <a:buNone/>
            </a:pPr>
            <a:r>
              <a:rPr lang="sk-SK" sz="2800" cap="small" dirty="0" smtClean="0">
                <a:solidFill>
                  <a:schemeClr val="tx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Štúdium na VŠ:</a:t>
            </a:r>
          </a:p>
          <a:p>
            <a:pPr>
              <a:buNone/>
            </a:pPr>
            <a:endParaRPr lang="sk-SK" sz="1200" cap="small" dirty="0" smtClean="0">
              <a:solidFill>
                <a:schemeClr val="tx2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  <a:p>
            <a:pPr lvl="0"/>
            <a:r>
              <a:rPr lang="sk-SK" sz="2000" b="1" dirty="0" smtClean="0"/>
              <a:t>Univerzita veterinárskeho lekárstva</a:t>
            </a:r>
            <a:r>
              <a:rPr lang="sk-SK" sz="2000" dirty="0" smtClean="0"/>
              <a:t> – št. program kynológia</a:t>
            </a:r>
          </a:p>
          <a:p>
            <a:pPr lvl="0">
              <a:buNone/>
            </a:pPr>
            <a:endParaRPr lang="sk-SK" sz="800" dirty="0" smtClean="0"/>
          </a:p>
          <a:p>
            <a:pPr lvl="0"/>
            <a:r>
              <a:rPr lang="sk-SK" sz="2000" b="1" dirty="0" smtClean="0"/>
              <a:t> Slovenská poľnohospodárska univerzita v Nitre</a:t>
            </a:r>
          </a:p>
          <a:p>
            <a:pPr lvl="0"/>
            <a:endParaRPr lang="sk-SK" sz="800" dirty="0" smtClean="0"/>
          </a:p>
          <a:p>
            <a:pPr lvl="0"/>
            <a:r>
              <a:rPr lang="sk-SK" sz="2000" b="1" dirty="0" smtClean="0"/>
              <a:t>a iné univerzity prírodovedného zamerania</a:t>
            </a:r>
            <a:endParaRPr lang="sk-SK" sz="2000" dirty="0" smtClean="0"/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/>
          <p:cNvSpPr txBox="1"/>
          <p:nvPr/>
        </p:nvSpPr>
        <p:spPr>
          <a:xfrm>
            <a:off x="1691680" y="2132856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cap="small" dirty="0" smtClean="0">
                <a:solidFill>
                  <a:schemeClr val="tx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Niečo na záver       </a:t>
            </a:r>
            <a:r>
              <a:rPr lang="sk-SK" sz="6000" cap="small" dirty="0" smtClean="0">
                <a:solidFill>
                  <a:schemeClr val="tx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</a:t>
            </a:r>
            <a:endParaRPr lang="sk-SK" sz="6000" cap="small" dirty="0" smtClean="0">
              <a:solidFill>
                <a:schemeClr val="tx2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xit" presetSubtype="0" ac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m KYNOLOGIA.wmv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9512" y="260648"/>
            <a:ext cx="8712968" cy="6336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svet-omalovanek.cz/foto-vzory/382-2012027195908.jpg"/>
          <p:cNvPicPr>
            <a:picLocks noChangeAspect="1" noChangeArrowheads="1"/>
          </p:cNvPicPr>
          <p:nvPr/>
        </p:nvPicPr>
        <p:blipFill>
          <a:blip r:embed="rId2" cstate="print"/>
          <a:srcRect l="2459" t="1818" r="1639"/>
          <a:stretch>
            <a:fillRect/>
          </a:stretch>
        </p:blipFill>
        <p:spPr bwMode="auto">
          <a:xfrm>
            <a:off x="395536" y="1844824"/>
            <a:ext cx="2700300" cy="3738877"/>
          </a:xfrm>
          <a:prstGeom prst="rect">
            <a:avLst/>
          </a:prstGeom>
          <a:noFill/>
        </p:spPr>
      </p:pic>
      <p:sp>
        <p:nvSpPr>
          <p:cNvPr id="6" name="BlokTextu 5"/>
          <p:cNvSpPr txBox="1"/>
          <p:nvPr/>
        </p:nvSpPr>
        <p:spPr>
          <a:xfrm>
            <a:off x="2915816" y="1268760"/>
            <a:ext cx="51845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4000" b="1" cap="small" dirty="0" smtClean="0">
                <a:solidFill>
                  <a:schemeClr val="tx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Ďakujeme za </a:t>
            </a:r>
          </a:p>
          <a:p>
            <a:pPr algn="ctr">
              <a:spcBef>
                <a:spcPct val="0"/>
              </a:spcBef>
            </a:pPr>
            <a:r>
              <a:rPr lang="sk-SK" sz="4000" b="1" cap="small" dirty="0" smtClean="0">
                <a:solidFill>
                  <a:schemeClr val="tx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pozornosť </a:t>
            </a:r>
          </a:p>
          <a:p>
            <a:pPr algn="ctr">
              <a:spcBef>
                <a:spcPct val="0"/>
              </a:spcBef>
            </a:pPr>
            <a:r>
              <a:rPr lang="sk-SK" sz="4000" b="1" cap="small" dirty="0" smtClean="0">
                <a:solidFill>
                  <a:schemeClr val="tx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a tešíme sa na Vás </a:t>
            </a:r>
          </a:p>
        </p:txBody>
      </p:sp>
      <p:pic>
        <p:nvPicPr>
          <p:cNvPr id="4" name="Obrázok 3" descr="psi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3429000"/>
            <a:ext cx="1270248" cy="2163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hatis.ng/wp-content/uploads/2013/07/education-concept-alisa-tsoy-24830510-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60848"/>
            <a:ext cx="3960440" cy="461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467600" cy="796950"/>
          </a:xfrm>
        </p:spPr>
        <p:txBody>
          <a:bodyPr>
            <a:normAutofit/>
          </a:bodyPr>
          <a:lstStyle/>
          <a:p>
            <a:r>
              <a:rPr lang="sk-SK" sz="3600" b="1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Základné údaje:</a:t>
            </a:r>
            <a:endParaRPr lang="sk-SK" sz="3600" b="1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395536" y="1401513"/>
            <a:ext cx="7427168" cy="49891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1500" dirty="0"/>
              <a:t> </a:t>
            </a:r>
          </a:p>
          <a:p>
            <a:r>
              <a:rPr lang="sk-SK" sz="1600" b="1" dirty="0">
                <a:solidFill>
                  <a:schemeClr val="accent1">
                    <a:lumMod val="50000"/>
                  </a:schemeClr>
                </a:solidFill>
              </a:rPr>
              <a:t>Poskytnutý stupeň</a:t>
            </a:r>
            <a:r>
              <a:rPr lang="sk-SK" sz="1600" dirty="0">
                <a:solidFill>
                  <a:schemeClr val="accent1">
                    <a:lumMod val="50000"/>
                  </a:schemeClr>
                </a:solidFill>
              </a:rPr>
              <a:t> 	</a:t>
            </a:r>
            <a:r>
              <a:rPr lang="sk-SK" sz="1600" dirty="0"/>
              <a:t>úplné stredné odborné</a:t>
            </a:r>
          </a:p>
          <a:p>
            <a:pPr marL="0" indent="0">
              <a:buNone/>
            </a:pPr>
            <a:r>
              <a:rPr lang="sk-SK" sz="1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r>
              <a:rPr lang="sk-SK" sz="1600" b="1" dirty="0">
                <a:solidFill>
                  <a:schemeClr val="accent1">
                    <a:lumMod val="50000"/>
                  </a:schemeClr>
                </a:solidFill>
              </a:rPr>
              <a:t>vzdelania:      </a:t>
            </a:r>
            <a:r>
              <a:rPr lang="sk-SK" sz="1600" b="1" dirty="0"/>
              <a:t>	</a:t>
            </a:r>
            <a:r>
              <a:rPr lang="sk-SK" sz="1600" b="1" dirty="0" smtClean="0"/>
              <a:t>                 </a:t>
            </a:r>
            <a:r>
              <a:rPr lang="sk-SK" sz="1600" dirty="0" smtClean="0"/>
              <a:t>vzdelanie </a:t>
            </a:r>
            <a:r>
              <a:rPr lang="sk-SK" sz="1600" dirty="0"/>
              <a:t>ISCED-3A</a:t>
            </a:r>
          </a:p>
          <a:p>
            <a:endParaRPr lang="sk-SK" sz="1600" dirty="0"/>
          </a:p>
          <a:p>
            <a:r>
              <a:rPr lang="sk-SK" sz="1600" b="1" dirty="0">
                <a:solidFill>
                  <a:schemeClr val="accent1">
                    <a:lumMod val="50000"/>
                  </a:schemeClr>
                </a:solidFill>
              </a:rPr>
              <a:t>Dĺžka štúdia:</a:t>
            </a:r>
            <a:r>
              <a:rPr lang="sk-SK" sz="1600" dirty="0">
                <a:solidFill>
                  <a:schemeClr val="accent1">
                    <a:lumMod val="50000"/>
                  </a:schemeClr>
                </a:solidFill>
              </a:rPr>
              <a:t>       </a:t>
            </a:r>
            <a:r>
              <a:rPr lang="sk-SK" sz="1600" dirty="0"/>
              <a:t>	4 roky </a:t>
            </a:r>
            <a:endParaRPr lang="sk-SK" sz="1600" dirty="0" smtClean="0"/>
          </a:p>
          <a:p>
            <a:pPr marL="0" indent="0">
              <a:buNone/>
            </a:pPr>
            <a:r>
              <a:rPr lang="sk-SK" sz="1600" b="1" dirty="0"/>
              <a:t> </a:t>
            </a:r>
            <a:endParaRPr lang="sk-SK" sz="1600" dirty="0"/>
          </a:p>
          <a:p>
            <a:r>
              <a:rPr lang="sk-SK" sz="1600" b="1" dirty="0">
                <a:solidFill>
                  <a:schemeClr val="accent1">
                    <a:lumMod val="50000"/>
                  </a:schemeClr>
                </a:solidFill>
              </a:rPr>
              <a:t>Spôsob ukončenia</a:t>
            </a:r>
            <a:r>
              <a:rPr lang="sk-SK" sz="1600" dirty="0">
                <a:solidFill>
                  <a:schemeClr val="accent1">
                    <a:lumMod val="50000"/>
                  </a:schemeClr>
                </a:solidFill>
              </a:rPr>
              <a:t>:     </a:t>
            </a:r>
            <a:r>
              <a:rPr lang="sk-SK" sz="1600" dirty="0"/>
              <a:t>	maturitná </a:t>
            </a:r>
            <a:r>
              <a:rPr lang="sk-SK" sz="1600" dirty="0" smtClean="0"/>
              <a:t>skúška</a:t>
            </a:r>
            <a:endParaRPr lang="sk-SK" sz="1600" dirty="0"/>
          </a:p>
          <a:p>
            <a:pPr marL="0" indent="0">
              <a:buNone/>
            </a:pPr>
            <a:endParaRPr lang="sk-SK" sz="1600" dirty="0"/>
          </a:p>
          <a:p>
            <a:r>
              <a:rPr lang="sk-SK" sz="1600" b="1" dirty="0">
                <a:solidFill>
                  <a:schemeClr val="accent1">
                    <a:lumMod val="50000"/>
                  </a:schemeClr>
                </a:solidFill>
              </a:rPr>
              <a:t>Doklad o vzdelaní</a:t>
            </a:r>
            <a:r>
              <a:rPr lang="sk-SK" sz="1600" dirty="0">
                <a:solidFill>
                  <a:schemeClr val="accent1">
                    <a:lumMod val="50000"/>
                  </a:schemeClr>
                </a:solidFill>
              </a:rPr>
              <a:t>:       </a:t>
            </a:r>
            <a:r>
              <a:rPr lang="sk-SK" sz="1600" dirty="0"/>
              <a:t>	maturitné vysvedčenie</a:t>
            </a:r>
          </a:p>
          <a:p>
            <a:pPr marL="0" indent="0">
              <a:buNone/>
            </a:pPr>
            <a:r>
              <a:rPr lang="sk-SK" sz="1600" dirty="0"/>
              <a:t>                                      	Medzinárodný certifikát IES</a:t>
            </a:r>
          </a:p>
          <a:p>
            <a:pPr marL="0" indent="0">
              <a:buNone/>
            </a:pPr>
            <a:r>
              <a:rPr lang="sk-SK" sz="1600" dirty="0"/>
              <a:t> </a:t>
            </a:r>
          </a:p>
          <a:p>
            <a:r>
              <a:rPr lang="sk-SK" sz="1600" b="1" dirty="0">
                <a:solidFill>
                  <a:schemeClr val="accent1">
                    <a:lumMod val="50000"/>
                  </a:schemeClr>
                </a:solidFill>
              </a:rPr>
              <a:t>Odbor je </a:t>
            </a:r>
            <a:r>
              <a:rPr lang="sk-SK" sz="1600" b="1" dirty="0" smtClean="0">
                <a:solidFill>
                  <a:schemeClr val="accent1">
                    <a:lumMod val="50000"/>
                  </a:schemeClr>
                </a:solidFill>
              </a:rPr>
              <a:t>určený:</a:t>
            </a:r>
            <a:r>
              <a:rPr lang="sk-SK" sz="1600" dirty="0" smtClean="0">
                <a:solidFill>
                  <a:schemeClr val="accent1">
                    <a:lumMod val="50000"/>
                  </a:schemeClr>
                </a:solidFill>
              </a:rPr>
              <a:t>          </a:t>
            </a:r>
            <a:r>
              <a:rPr lang="sk-SK" sz="1600" dirty="0"/>
              <a:t>	pre dievčatá aj </a:t>
            </a:r>
            <a:r>
              <a:rPr lang="sk-SK" sz="1600" dirty="0" smtClean="0"/>
              <a:t>chlapcov</a:t>
            </a:r>
            <a:endParaRPr lang="sk-SK" sz="1600" dirty="0"/>
          </a:p>
        </p:txBody>
      </p:sp>
      <p:pic>
        <p:nvPicPr>
          <p:cNvPr id="3080" name="Picture 8" descr="http://www.mojastuzkova.sk/sites/default/files/images/stuzky/stuzka-vzor3-banf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20870">
            <a:off x="4719253" y="2749568"/>
            <a:ext cx="802432" cy="60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674450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51772" y="351505"/>
            <a:ext cx="7467600" cy="6141296"/>
          </a:xfrm>
        </p:spPr>
        <p:txBody>
          <a:bodyPr/>
          <a:lstStyle/>
          <a:p>
            <a:pPr>
              <a:buNone/>
            </a:pPr>
            <a:r>
              <a:rPr lang="sk-SK" sz="1800" b="1" dirty="0">
                <a:solidFill>
                  <a:schemeClr val="accent1">
                    <a:lumMod val="50000"/>
                  </a:schemeClr>
                </a:solidFill>
              </a:rPr>
              <a:t>Podmienky na prijatie </a:t>
            </a:r>
            <a:r>
              <a:rPr lang="sk-SK" sz="1800" b="1" dirty="0" smtClean="0">
                <a:solidFill>
                  <a:schemeClr val="accent1">
                    <a:lumMod val="50000"/>
                  </a:schemeClr>
                </a:solidFill>
              </a:rPr>
              <a:t>do </a:t>
            </a:r>
            <a:r>
              <a:rPr lang="sk-SK" sz="1800" b="1" dirty="0">
                <a:solidFill>
                  <a:schemeClr val="accent1">
                    <a:lumMod val="50000"/>
                  </a:schemeClr>
                </a:solidFill>
              </a:rPr>
              <a:t>odboru:    </a:t>
            </a:r>
            <a:endParaRPr lang="sk-SK" sz="1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sk-SK" sz="1800" b="1" dirty="0" smtClean="0">
                <a:solidFill>
                  <a:schemeClr val="accent1">
                    <a:lumMod val="50000"/>
                  </a:schemeClr>
                </a:solidFill>
              </a:rPr>
              <a:t>				 </a:t>
            </a:r>
            <a:r>
              <a:rPr lang="sk-SK" sz="1600" b="1" u="sng" dirty="0" smtClean="0"/>
              <a:t>bez </a:t>
            </a:r>
            <a:r>
              <a:rPr lang="sk-SK" sz="1600" b="1" u="sng" dirty="0"/>
              <a:t>prijímacej </a:t>
            </a:r>
            <a:r>
              <a:rPr lang="sk-SK" sz="1600" b="1" u="sng" dirty="0" smtClean="0"/>
              <a:t>skúšky</a:t>
            </a:r>
          </a:p>
          <a:p>
            <a:pPr>
              <a:buNone/>
            </a:pPr>
            <a:endParaRPr lang="sk-SK" sz="1100" dirty="0"/>
          </a:p>
          <a:p>
            <a:pPr lvl="0"/>
            <a:r>
              <a:rPr lang="sk-SK" sz="1600" dirty="0"/>
              <a:t>žiak, ktorý dosiahol v každom predmete samostatne najmenej </a:t>
            </a:r>
            <a:r>
              <a:rPr lang="sk-SK" sz="1600" b="1" dirty="0"/>
              <a:t>90 % </a:t>
            </a:r>
            <a:r>
              <a:rPr lang="sk-SK" sz="1600" dirty="0"/>
              <a:t>pri celoslovenskom testovaní žiakov 9. ročníka </a:t>
            </a:r>
            <a:r>
              <a:rPr lang="sk-SK" sz="1600" b="1" dirty="0"/>
              <a:t>je prijatý!</a:t>
            </a:r>
            <a:r>
              <a:rPr lang="sk-SK" sz="1600" dirty="0"/>
              <a:t>	</a:t>
            </a:r>
            <a:endParaRPr lang="sk-SK" sz="1600" dirty="0" smtClean="0"/>
          </a:p>
          <a:p>
            <a:pPr lvl="0"/>
            <a:endParaRPr lang="sk-SK" sz="1100" dirty="0"/>
          </a:p>
          <a:p>
            <a:pPr lvl="0"/>
            <a:r>
              <a:rPr lang="sk-SK" sz="1600" dirty="0"/>
              <a:t>ostatní žiaci sú povinní robiť </a:t>
            </a:r>
            <a:r>
              <a:rPr lang="sk-SK" sz="1600" b="1" dirty="0"/>
              <a:t>prijímacie skúšky z predmetov SJL a BIO </a:t>
            </a:r>
            <a:r>
              <a:rPr lang="sk-SK" sz="1600" dirty="0"/>
              <a:t>(v rozsahu učiva základnej školy </a:t>
            </a:r>
            <a:r>
              <a:rPr lang="sk-SK" sz="1600" dirty="0" smtClean="0"/>
              <a:t>z predmetu </a:t>
            </a:r>
            <a:r>
              <a:rPr lang="sk-SK" sz="1600" dirty="0"/>
              <a:t>prírodopis)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5122" name="Picture 2" descr="http://www.exil.sk/images/student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520985"/>
            <a:ext cx="2543069" cy="160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spospredza.edu.sk/wp-content/gallery/skola/sko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5328592" cy="3798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759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obsahu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392432512"/>
              </p:ext>
            </p:extLst>
          </p:nvPr>
        </p:nvGraphicFramePr>
        <p:xfrm>
          <a:off x="467544" y="188640"/>
          <a:ext cx="8136903" cy="6549473"/>
        </p:xfrm>
        <a:graphic>
          <a:graphicData uri="http://schemas.openxmlformats.org/drawingml/2006/table">
            <a:tbl>
              <a:tblPr/>
              <a:tblGrid>
                <a:gridCol w="4342453"/>
                <a:gridCol w="758890"/>
                <a:gridCol w="758890"/>
                <a:gridCol w="758890"/>
                <a:gridCol w="758890"/>
                <a:gridCol w="758890"/>
              </a:tblGrid>
              <a:tr h="140760">
                <a:tc rowSpan="2">
                  <a:txBody>
                    <a:bodyPr/>
                    <a:lstStyle/>
                    <a:p>
                      <a:pPr algn="l"/>
                      <a:r>
                        <a:rPr kumimoji="0" lang="sk-SK" sz="1000" b="1" kern="12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Kategórie</a:t>
                      </a:r>
                      <a:r>
                        <a:rPr lang="sk-SK" sz="1000" b="1" dirty="0">
                          <a:effectLst/>
                          <a:latin typeface="Verdana"/>
                        </a:rPr>
                        <a:t> </a:t>
                      </a:r>
                      <a:r>
                        <a:rPr kumimoji="0" lang="sk-SK" sz="1000" b="1" kern="12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a názvy</a:t>
                      </a:r>
                      <a:r>
                        <a:rPr lang="sk-SK" sz="1000" b="1" dirty="0">
                          <a:effectLst/>
                          <a:latin typeface="Verdana"/>
                        </a:rPr>
                        <a:t> </a:t>
                      </a:r>
                      <a:r>
                        <a:rPr kumimoji="0" lang="sk-SK" sz="1000" b="1" kern="12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vyučovacích</a:t>
                      </a:r>
                      <a:r>
                        <a:rPr lang="sk-SK" sz="1000" b="1" dirty="0">
                          <a:effectLst/>
                          <a:latin typeface="Verdana"/>
                        </a:rPr>
                        <a:t> </a:t>
                      </a:r>
                      <a:r>
                        <a:rPr kumimoji="0" lang="sk-SK" sz="1000" b="1" kern="12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predmetov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kumimoji="0" lang="sk-SK" sz="1000" b="1" kern="12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Počet</a:t>
                      </a:r>
                      <a:r>
                        <a:rPr lang="sk-SK" sz="1000" b="1" dirty="0">
                          <a:effectLst/>
                          <a:latin typeface="Verdana"/>
                        </a:rPr>
                        <a:t> </a:t>
                      </a:r>
                      <a:r>
                        <a:rPr kumimoji="0" lang="sk-SK" sz="1000" b="1" kern="12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týždenných</a:t>
                      </a:r>
                      <a:r>
                        <a:rPr lang="sk-SK" sz="1000" b="1" dirty="0">
                          <a:effectLst/>
                          <a:latin typeface="Verdana"/>
                        </a:rPr>
                        <a:t> </a:t>
                      </a:r>
                      <a:r>
                        <a:rPr kumimoji="0" lang="sk-SK" sz="1000" b="1" kern="12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vyučovacích</a:t>
                      </a:r>
                      <a:r>
                        <a:rPr lang="sk-SK" sz="1000" b="1" dirty="0">
                          <a:effectLst/>
                          <a:latin typeface="Verdana"/>
                        </a:rPr>
                        <a:t> </a:t>
                      </a:r>
                      <a:r>
                        <a:rPr kumimoji="0" lang="sk-SK" sz="1000" b="1" kern="12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hodín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140760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b="1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</a:rPr>
                        <a:t>1.rok</a:t>
                      </a:r>
                      <a:endParaRPr lang="sk-SK" sz="10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000" b="1" kern="12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2.rok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000" b="1" kern="12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3.rok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000" b="1" kern="12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4.rok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000" b="1" kern="12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Spolu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l"/>
                      <a:r>
                        <a:rPr lang="sk-SK" sz="1000" b="1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Spolu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b="1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33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b="1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33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b="1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33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b="1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33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b="1" dirty="0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132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l"/>
                      <a:r>
                        <a:rPr lang="sk-SK" sz="1000" b="1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A. Všeobecnovzdelávacie predmety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b="1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b="1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b="1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b="1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b="1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62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just"/>
                      <a:r>
                        <a:rPr lang="sk-SK" sz="1000">
                          <a:effectLst/>
                          <a:latin typeface="Verdana"/>
                        </a:rPr>
                        <a:t>slovenský jazyk a literatúra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000" b="1" kern="120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just"/>
                      <a:r>
                        <a:rPr lang="sk-SK" sz="1000">
                          <a:effectLst/>
                          <a:latin typeface="Verdana"/>
                        </a:rPr>
                        <a:t>cudzí jazyk ANJ/NEJ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dirty="0">
                          <a:effectLst/>
                          <a:latin typeface="Verdana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000" b="1" kern="120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just"/>
                      <a:r>
                        <a:rPr lang="sk-SK" sz="1000" dirty="0">
                          <a:effectLst/>
                          <a:latin typeface="Verdana"/>
                        </a:rPr>
                        <a:t>etická výchova/náboženská výchova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000" b="1" kern="120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just"/>
                      <a:r>
                        <a:rPr lang="sk-SK" sz="1000">
                          <a:effectLst/>
                          <a:latin typeface="Verdana"/>
                        </a:rPr>
                        <a:t>dejepis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000" b="1" kern="120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just"/>
                      <a:r>
                        <a:rPr lang="sk-SK" sz="1000">
                          <a:effectLst/>
                          <a:latin typeface="Verdana"/>
                        </a:rPr>
                        <a:t>občianska náuka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000" b="1" kern="120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just"/>
                      <a:r>
                        <a:rPr lang="sk-SK" sz="1000">
                          <a:effectLst/>
                          <a:latin typeface="Verdana"/>
                        </a:rPr>
                        <a:t>chémia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000" b="1" kern="120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just"/>
                      <a:r>
                        <a:rPr lang="sk-SK" sz="1000">
                          <a:effectLst/>
                          <a:latin typeface="Verdana"/>
                        </a:rPr>
                        <a:t>matematika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000" b="1" kern="120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just"/>
                      <a:r>
                        <a:rPr lang="sk-SK" sz="1000">
                          <a:effectLst/>
                          <a:latin typeface="Verdana"/>
                        </a:rPr>
                        <a:t>informatika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000" b="1" kern="120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just"/>
                      <a:r>
                        <a:rPr lang="sk-SK" sz="1000">
                          <a:effectLst/>
                          <a:latin typeface="Verdana"/>
                        </a:rPr>
                        <a:t>telesná výchova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000" b="1" kern="12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220176">
                <a:tc>
                  <a:txBody>
                    <a:bodyPr/>
                    <a:lstStyle/>
                    <a:p>
                      <a:endParaRPr lang="sk-SK" sz="1000"/>
                    </a:p>
                  </a:txBody>
                  <a:tcPr marL="65272" marR="65272" marT="32636" marB="32636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sk-SK" sz="1000"/>
                    </a:p>
                  </a:txBody>
                  <a:tcPr marL="65272" marR="65272" marT="32636" marB="32636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sk-SK" sz="1000"/>
                    </a:p>
                  </a:txBody>
                  <a:tcPr marL="65272" marR="65272" marT="32636" marB="32636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sk-SK" sz="1000"/>
                    </a:p>
                  </a:txBody>
                  <a:tcPr marL="65272" marR="65272" marT="32636" marB="32636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sk-SK" sz="1000"/>
                    </a:p>
                  </a:txBody>
                  <a:tcPr marL="65272" marR="65272" marT="32636" marB="32636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sk-SK" sz="1000"/>
                    </a:p>
                  </a:txBody>
                  <a:tcPr marL="65272" marR="65272" marT="32636" marB="32636">
                    <a:lnT>
                      <a:noFill/>
                    </a:lnT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l"/>
                      <a:r>
                        <a:rPr lang="sk-SK" sz="1000" b="1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B. Odborné predmety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b="1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b="1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b="1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b="1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b="1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61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l"/>
                      <a:r>
                        <a:rPr lang="sk-SK" sz="1000">
                          <a:effectLst/>
                          <a:latin typeface="Verdana"/>
                        </a:rPr>
                        <a:t>aplikovaná chémia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000" b="1" kern="12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l"/>
                      <a:r>
                        <a:rPr lang="sk-SK" sz="1000">
                          <a:effectLst/>
                          <a:latin typeface="Verdana"/>
                        </a:rPr>
                        <a:t>aplikovaná biológia a ekológia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000" b="1" kern="12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l"/>
                      <a:r>
                        <a:rPr lang="sk-SK" sz="1000" dirty="0">
                          <a:effectLst/>
                          <a:latin typeface="Verdana"/>
                        </a:rPr>
                        <a:t>aplikovaná informatika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000" b="1" kern="12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l"/>
                      <a:r>
                        <a:rPr lang="sk-SK" sz="1000">
                          <a:effectLst/>
                          <a:latin typeface="Verdana"/>
                        </a:rPr>
                        <a:t>mechanizácia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000" b="1" kern="120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just"/>
                      <a:r>
                        <a:rPr lang="sk-SK" sz="1000">
                          <a:effectLst/>
                          <a:latin typeface="Verdana"/>
                        </a:rPr>
                        <a:t>pestovanie rastlín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dirty="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000" b="1" kern="12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just"/>
                      <a:r>
                        <a:rPr lang="sk-SK" sz="1000">
                          <a:effectLst/>
                          <a:latin typeface="Verdana"/>
                        </a:rPr>
                        <a:t>chov zvierat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000" b="1" kern="120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just"/>
                      <a:r>
                        <a:rPr lang="sk-SK" sz="1000">
                          <a:effectLst/>
                          <a:latin typeface="Verdana"/>
                        </a:rPr>
                        <a:t>ekonomika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000" b="1" kern="12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just"/>
                      <a:r>
                        <a:rPr lang="sk-SK" sz="1000">
                          <a:effectLst/>
                          <a:latin typeface="Verdana"/>
                        </a:rPr>
                        <a:t>podnikanie a služby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000" b="1" kern="120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l"/>
                      <a:r>
                        <a:rPr lang="sk-SK" sz="1000" dirty="0">
                          <a:effectLst/>
                          <a:latin typeface="Verdana"/>
                        </a:rPr>
                        <a:t>administratíva a korešpondencia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000" b="1" kern="12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just"/>
                      <a:r>
                        <a:rPr lang="sk-SK" sz="1000">
                          <a:effectLst/>
                          <a:latin typeface="Verdana"/>
                        </a:rPr>
                        <a:t>účtovníctvo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000" b="1" kern="12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just"/>
                      <a:r>
                        <a:rPr lang="sk-SK" sz="1000">
                          <a:effectLst/>
                          <a:latin typeface="Verdana"/>
                        </a:rPr>
                        <a:t>dopravná výchova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000" b="1" kern="12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l"/>
                      <a:r>
                        <a:rPr lang="sk-SK" sz="1000" dirty="0">
                          <a:effectLst/>
                          <a:latin typeface="Verdana"/>
                        </a:rPr>
                        <a:t>chov psov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000" b="1" kern="12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l"/>
                      <a:r>
                        <a:rPr lang="sk-SK" sz="1000">
                          <a:effectLst/>
                          <a:latin typeface="Verdana"/>
                        </a:rPr>
                        <a:t>plemená psov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000" b="1" kern="12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l"/>
                      <a:r>
                        <a:rPr lang="sk-SK" sz="1000">
                          <a:effectLst/>
                          <a:latin typeface="Verdana"/>
                        </a:rPr>
                        <a:t>výcvik psov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000" b="1" kern="12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l"/>
                      <a:r>
                        <a:rPr lang="sk-SK" sz="1000">
                          <a:effectLst/>
                          <a:latin typeface="Verdana"/>
                        </a:rPr>
                        <a:t>organizácia a legislatíva v chove psov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000" b="1" kern="12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l"/>
                      <a:r>
                        <a:rPr lang="sk-SK" sz="1000">
                          <a:effectLst/>
                          <a:latin typeface="Verdana"/>
                        </a:rPr>
                        <a:t>hygiena a prevencia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dirty="0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000" b="1" kern="12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281520">
                <a:tc>
                  <a:txBody>
                    <a:bodyPr/>
                    <a:lstStyle/>
                    <a:p>
                      <a:pPr algn="l"/>
                      <a:r>
                        <a:rPr lang="sk-SK" sz="1000">
                          <a:effectLst/>
                          <a:latin typeface="Verdana"/>
                        </a:rPr>
                        <a:t>prax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15-20 dní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20 dní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35 dní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30 dní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000" b="1" kern="12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100-105 dní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l"/>
                      <a:r>
                        <a:rPr lang="sk-SK" sz="1000" b="1" dirty="0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C. Voliteľné predmety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b="1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b="1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b="1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b="1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sk-SK" sz="1000" b="1" dirty="0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l"/>
                      <a:r>
                        <a:rPr lang="sk-SK" sz="1000">
                          <a:effectLst/>
                          <a:latin typeface="Verdana"/>
                        </a:rPr>
                        <a:t>etológia psov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140760">
                <a:tc>
                  <a:txBody>
                    <a:bodyPr/>
                    <a:lstStyle/>
                    <a:p>
                      <a:pPr algn="l"/>
                      <a:r>
                        <a:rPr lang="sk-SK" sz="1000">
                          <a:effectLst/>
                          <a:latin typeface="Verdana"/>
                        </a:rPr>
                        <a:t>výživa a kŕmenie psov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140760">
                <a:tc>
                  <a:txBody>
                    <a:bodyPr/>
                    <a:lstStyle/>
                    <a:p>
                      <a:pPr algn="l"/>
                      <a:r>
                        <a:rPr lang="sk-SK" sz="1000">
                          <a:effectLst/>
                          <a:latin typeface="Verdana"/>
                        </a:rPr>
                        <a:t>chov malých zvierat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220176">
                <a:tc>
                  <a:txBody>
                    <a:bodyPr/>
                    <a:lstStyle/>
                    <a:p>
                      <a:pPr algn="l"/>
                      <a:r>
                        <a:rPr lang="sk-SK" sz="1000">
                          <a:effectLst/>
                          <a:latin typeface="Verdana"/>
                        </a:rPr>
                        <a:t>chov koní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sz="1000" dirty="0"/>
                    </a:p>
                  </a:txBody>
                  <a:tcPr marL="65272" marR="65272" marT="32636" marB="32636">
                    <a:lnL>
                      <a:noFill/>
                    </a:lnL>
                    <a:lnT>
                      <a:noFill/>
                    </a:lnT>
                  </a:tcPr>
                </a:tc>
              </a:tr>
              <a:tr h="165521">
                <a:tc>
                  <a:txBody>
                    <a:bodyPr/>
                    <a:lstStyle/>
                    <a:p>
                      <a:pPr algn="l"/>
                      <a:r>
                        <a:rPr kumimoji="0" lang="sk-SK" sz="1000" b="1" kern="1200" dirty="0">
                          <a:solidFill>
                            <a:srgbClr val="FFFFFF"/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D. Účelové kurzy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l"/>
                      <a:r>
                        <a:rPr lang="sk-SK" sz="1000">
                          <a:effectLst/>
                          <a:latin typeface="Verdana"/>
                        </a:rPr>
                        <a:t>kurz pohybových aktivít v prírode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000" b="1" kern="12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l"/>
                      <a:r>
                        <a:rPr lang="pl-PL" sz="1000">
                          <a:effectLst/>
                          <a:latin typeface="Verdana"/>
                        </a:rPr>
                        <a:t>kurz na ochranu života a zdravia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3 dni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140760">
                <a:tc>
                  <a:txBody>
                    <a:bodyPr/>
                    <a:lstStyle/>
                    <a:p>
                      <a:pPr algn="l"/>
                      <a:r>
                        <a:rPr lang="sk-SK" sz="1000" dirty="0">
                          <a:effectLst/>
                          <a:latin typeface="Verdana"/>
                        </a:rPr>
                        <a:t>účelové cvičenia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2 dni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2 dni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dirty="0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2948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7467600" cy="1012974"/>
          </a:xfrm>
        </p:spPr>
        <p:txBody>
          <a:bodyPr>
            <a:noAutofit/>
          </a:bodyPr>
          <a:lstStyle/>
          <a:p>
            <a:r>
              <a:rPr lang="sk-SK" sz="28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charakteristika odborného </a:t>
            </a:r>
            <a:r>
              <a:rPr lang="sk-SK" sz="2800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zamerania</a:t>
            </a:r>
            <a:br>
              <a:rPr lang="sk-SK" sz="2800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sk-SK" sz="2800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sk-SK" sz="28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a učebný plán odborného zamerania: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1800" b="1" u="sng" dirty="0">
                <a:solidFill>
                  <a:schemeClr val="accent1">
                    <a:lumMod val="50000"/>
                  </a:schemeClr>
                </a:solidFill>
              </a:rPr>
              <a:t>Absolvent odborného zamerania </a:t>
            </a:r>
            <a:r>
              <a:rPr lang="sk-SK" sz="1800" b="1" u="sng" dirty="0" smtClean="0">
                <a:solidFill>
                  <a:schemeClr val="accent1">
                    <a:lumMod val="50000"/>
                  </a:schemeClr>
                </a:solidFill>
              </a:rPr>
              <a:t>pozná/má</a:t>
            </a:r>
            <a:r>
              <a:rPr lang="sk-SK" sz="1800" b="1" u="sng" dirty="0">
                <a:solidFill>
                  <a:schemeClr val="accent1">
                    <a:lumMod val="50000"/>
                  </a:schemeClr>
                </a:solidFill>
              </a:rPr>
              <a:t>: </a:t>
            </a:r>
            <a:endParaRPr lang="sk-SK" sz="1800" b="1" u="sng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k-SK" sz="2000" dirty="0" smtClean="0"/>
              <a:t>základy </a:t>
            </a:r>
            <a:r>
              <a:rPr lang="sk-SK" sz="2000" dirty="0"/>
              <a:t>fyziológie a anatómie psa, plemená </a:t>
            </a:r>
            <a:r>
              <a:rPr lang="sk-SK" sz="2000" dirty="0" smtClean="0"/>
              <a:t>psov,</a:t>
            </a:r>
          </a:p>
          <a:p>
            <a:r>
              <a:rPr lang="sk-SK" sz="2000" dirty="0"/>
              <a:t>zásady plemenitby psov, zásady výživy a kŕmenia psov</a:t>
            </a:r>
            <a:r>
              <a:rPr lang="sk-SK" sz="2000" dirty="0" smtClean="0"/>
              <a:t>,</a:t>
            </a:r>
          </a:p>
          <a:p>
            <a:r>
              <a:rPr lang="sk-SK" sz="2000" dirty="0"/>
              <a:t>metódy výchovy a výcviku psov</a:t>
            </a:r>
            <a:r>
              <a:rPr lang="sk-SK" sz="2000" dirty="0" smtClean="0"/>
              <a:t>,</a:t>
            </a:r>
          </a:p>
          <a:p>
            <a:r>
              <a:rPr lang="sk-SK" sz="2000" dirty="0"/>
              <a:t>špeciálny výcvik psov, zásady úpravy srsti konkrétnych plemien psov</a:t>
            </a:r>
            <a:r>
              <a:rPr lang="sk-SK" sz="2000" dirty="0" smtClean="0"/>
              <a:t>,</a:t>
            </a:r>
          </a:p>
          <a:p>
            <a:r>
              <a:rPr lang="sk-SK" sz="2000" dirty="0"/>
              <a:t>zásady hygieny psov a spôsoby prevencie, najbežnejšie ochorenia psov</a:t>
            </a:r>
            <a:r>
              <a:rPr lang="sk-SK" sz="2000" dirty="0" smtClean="0"/>
              <a:t>,</a:t>
            </a:r>
          </a:p>
          <a:p>
            <a:r>
              <a:rPr lang="sk-SK" sz="2000" dirty="0"/>
              <a:t>zásady riadenia útulkov, ekonomiku prevádzky tzv. hotelov pre psov</a:t>
            </a:r>
            <a:r>
              <a:rPr lang="sk-SK" sz="2000" dirty="0" smtClean="0"/>
              <a:t>,</a:t>
            </a:r>
          </a:p>
          <a:p>
            <a:r>
              <a:rPr lang="sk-SK" sz="2000" dirty="0"/>
              <a:t>legislatívu v chove </a:t>
            </a:r>
            <a:r>
              <a:rPr lang="sk-SK" sz="2000" dirty="0" smtClean="0"/>
              <a:t>psov</a:t>
            </a:r>
            <a:r>
              <a:rPr lang="sk-SK" sz="2000" dirty="0"/>
              <a:t>,</a:t>
            </a:r>
            <a:endParaRPr lang="sk-SK" sz="2000" dirty="0" smtClean="0"/>
          </a:p>
          <a:p>
            <a:r>
              <a:rPr lang="sk-SK" sz="2000" dirty="0" smtClean="0"/>
              <a:t>ovláda </a:t>
            </a:r>
            <a:r>
              <a:rPr lang="sk-SK" sz="2000" dirty="0"/>
              <a:t>anglický a nemecký </a:t>
            </a:r>
            <a:r>
              <a:rPr lang="sk-SK" sz="2000" dirty="0" smtClean="0"/>
              <a:t>jazyk.</a:t>
            </a:r>
          </a:p>
          <a:p>
            <a:endParaRPr lang="sk-SK" sz="2000" dirty="0">
              <a:solidFill>
                <a:schemeClr val="accent3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2" descr="http://us.123rf.com/400wm/400/400/johny007pan/johny007pan1205/johny007pan120500016/13476964-dog-paw-prints-pattern.jpg"/>
          <p:cNvPicPr>
            <a:picLocks noChangeAspect="1" noChangeArrowheads="1"/>
          </p:cNvPicPr>
          <p:nvPr/>
        </p:nvPicPr>
        <p:blipFill>
          <a:blip r:embed="rId2" cstate="print"/>
          <a:srcRect l="68726" r="3783" b="74037"/>
          <a:stretch>
            <a:fillRect/>
          </a:stretch>
        </p:blipFill>
        <p:spPr bwMode="auto">
          <a:xfrm>
            <a:off x="5940152" y="5157192"/>
            <a:ext cx="1296144" cy="1224136"/>
          </a:xfrm>
          <a:prstGeom prst="rect">
            <a:avLst/>
          </a:prstGeom>
          <a:noFill/>
        </p:spPr>
      </p:pic>
      <p:pic>
        <p:nvPicPr>
          <p:cNvPr id="8" name="Picture 2" descr="http://us.123rf.com/400wm/400/400/johny007pan/johny007pan1205/johny007pan120500016/13476964-dog-paw-prints-pattern.jpg"/>
          <p:cNvPicPr>
            <a:picLocks noChangeAspect="1" noChangeArrowheads="1"/>
          </p:cNvPicPr>
          <p:nvPr/>
        </p:nvPicPr>
        <p:blipFill>
          <a:blip r:embed="rId2" cstate="print"/>
          <a:srcRect l="68726" r="3783" b="74037"/>
          <a:stretch>
            <a:fillRect/>
          </a:stretch>
        </p:blipFill>
        <p:spPr bwMode="auto">
          <a:xfrm>
            <a:off x="7380312" y="3212976"/>
            <a:ext cx="1296144" cy="1224136"/>
          </a:xfrm>
          <a:prstGeom prst="rect">
            <a:avLst/>
          </a:prstGeom>
          <a:noFill/>
        </p:spPr>
      </p:pic>
      <p:pic>
        <p:nvPicPr>
          <p:cNvPr id="9" name="Picture 2" descr="http://us.123rf.com/400wm/400/400/johny007pan/johny007pan1205/johny007pan120500016/13476964-dog-paw-prints-pattern.jpg"/>
          <p:cNvPicPr>
            <a:picLocks noChangeAspect="1" noChangeArrowheads="1"/>
          </p:cNvPicPr>
          <p:nvPr/>
        </p:nvPicPr>
        <p:blipFill>
          <a:blip r:embed="rId2" cstate="print"/>
          <a:srcRect l="68726" r="3783" b="74037"/>
          <a:stretch>
            <a:fillRect/>
          </a:stretch>
        </p:blipFill>
        <p:spPr bwMode="auto">
          <a:xfrm>
            <a:off x="7164288" y="1124744"/>
            <a:ext cx="1296144" cy="12241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27692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67544" y="476672"/>
            <a:ext cx="7467600" cy="5737848"/>
          </a:xfrm>
        </p:spPr>
        <p:txBody>
          <a:bodyPr>
            <a:normAutofit fontScale="85000" lnSpcReduction="20000"/>
          </a:bodyPr>
          <a:lstStyle/>
          <a:p>
            <a:pPr lvl="0">
              <a:spcBef>
                <a:spcPct val="0"/>
              </a:spcBef>
              <a:buNone/>
            </a:pPr>
            <a:r>
              <a:rPr lang="sk-SK" sz="3200" cap="small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Profilové predmety</a:t>
            </a:r>
          </a:p>
          <a:p>
            <a:pPr lvl="0">
              <a:spcBef>
                <a:spcPct val="0"/>
              </a:spcBef>
              <a:buNone/>
            </a:pPr>
            <a:endParaRPr lang="sk-SK" sz="1300" cap="small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/>
            <a:r>
              <a:rPr lang="sk-SK" dirty="0" smtClean="0"/>
              <a:t>1 cudzí jazyk (ANJ, NEJ) </a:t>
            </a:r>
          </a:p>
          <a:p>
            <a:pPr lvl="0"/>
            <a:r>
              <a:rPr lang="sk-SK" dirty="0" smtClean="0"/>
              <a:t>plemená psov</a:t>
            </a:r>
          </a:p>
          <a:p>
            <a:pPr lvl="0"/>
            <a:r>
              <a:rPr lang="sk-SK" dirty="0" smtClean="0"/>
              <a:t>výcvik psov</a:t>
            </a:r>
          </a:p>
          <a:p>
            <a:pPr lvl="0"/>
            <a:r>
              <a:rPr lang="sk-SK" dirty="0" smtClean="0"/>
              <a:t>organizácia a legislatíva v kynológii</a:t>
            </a:r>
          </a:p>
          <a:p>
            <a:pPr lvl="0"/>
            <a:r>
              <a:rPr lang="sk-SK" dirty="0" smtClean="0"/>
              <a:t>hygiena a prevencia</a:t>
            </a:r>
          </a:p>
          <a:p>
            <a:pPr lvl="0"/>
            <a:r>
              <a:rPr lang="sk-SK" dirty="0" smtClean="0"/>
              <a:t>etológia psov </a:t>
            </a:r>
          </a:p>
          <a:p>
            <a:pPr lvl="0"/>
            <a:r>
              <a:rPr lang="sk-SK" dirty="0" smtClean="0"/>
              <a:t>výživa a kŕmenie psov</a:t>
            </a:r>
          </a:p>
          <a:p>
            <a:pPr lvl="0"/>
            <a:r>
              <a:rPr lang="sk-SK" dirty="0" smtClean="0"/>
              <a:t>poľnohospodársky marketing</a:t>
            </a:r>
          </a:p>
          <a:p>
            <a:pPr lvl="0"/>
            <a:r>
              <a:rPr lang="sk-SK" dirty="0" smtClean="0"/>
              <a:t>informatika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 smtClean="0"/>
              <a:t> </a:t>
            </a:r>
            <a:r>
              <a:rPr lang="sk-SK" sz="2800" cap="small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Spolupráca s profesijnými organizáciami</a:t>
            </a:r>
            <a:r>
              <a:rPr lang="sk-SK" sz="2800" cap="small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:</a:t>
            </a:r>
          </a:p>
          <a:p>
            <a:pPr marL="0" indent="0">
              <a:buNone/>
            </a:pPr>
            <a:endParaRPr lang="sk-SK" sz="1300" cap="small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/>
            <a:r>
              <a:rPr lang="sk-SK" b="1" dirty="0"/>
              <a:t>K-7</a:t>
            </a:r>
            <a:r>
              <a:rPr lang="sk-SK" dirty="0"/>
              <a:t>-Psovodi a záchranári SR</a:t>
            </a:r>
          </a:p>
          <a:p>
            <a:pPr lvl="0"/>
            <a:r>
              <a:rPr lang="sk-SK" b="1" dirty="0"/>
              <a:t>V</a:t>
            </a:r>
            <a:r>
              <a:rPr lang="sk-SK" b="1" dirty="0" smtClean="0"/>
              <a:t>ojenská </a:t>
            </a:r>
            <a:r>
              <a:rPr lang="sk-SK" b="1" dirty="0"/>
              <a:t>polícia</a:t>
            </a:r>
            <a:r>
              <a:rPr lang="sk-SK" dirty="0"/>
              <a:t>, oddelenie kynológie </a:t>
            </a:r>
            <a:r>
              <a:rPr lang="sk-SK" b="1" dirty="0"/>
              <a:t>Hronsek</a:t>
            </a:r>
          </a:p>
          <a:p>
            <a:pPr lvl="0"/>
            <a:r>
              <a:rPr lang="sk-SK" b="1" dirty="0"/>
              <a:t>Zmysel života </a:t>
            </a:r>
            <a:r>
              <a:rPr lang="sk-SK" dirty="0"/>
              <a:t>– Martina Michalková</a:t>
            </a:r>
          </a:p>
          <a:p>
            <a:endParaRPr lang="sk-SK" dirty="0"/>
          </a:p>
        </p:txBody>
      </p:sp>
      <p:sp>
        <p:nvSpPr>
          <p:cNvPr id="14338" name="AutoShape 2" descr="data:image/jpeg;base64,/9j/4AAQSkZJRgABAQAAAQABAAD/2wCEAAkGBxQTEhUUEhIUFhUWFxkWGRgTFxcaHhUUGBgYFhcWFRcZICggGxslHhcYIT0kJSsrLi4uGh8zODMtNygvLisBCgoKDg0OGxAQGywkICYvNCwyLzQsLCwsLy8vLCwsLC8vLCwsLCwsNTQsLCwsLywsLCw0LDQsLCwsLCwsLCwsLP/AABEIAPoAyQMBEQACEQEDEQH/xAAcAAEAAgMBAQEAAAAAAAAAAAAABQYDBAcBAgj/xABDEAACAQMCBAQDBQQIBAcBAAABAgMABBESIQUTMUEGIlFhMkJxBxQjUoFicpGhM0NTY4KSscE0c5OiJKOytMPR4Rb/xAAaAQEAAwEBAQAAAAAAAAAAAAAAAwQFAgEG/8QANxEAAgECBAIIBgEDBAMAAAAAAAECAxEEEiExQVEiMmFxgZGx8AUTocHR4RQjQlIzcpLxFbLC/9oADAMBAAIRAxEAPwDuBoD2gFAKAUAoBQCgFAKAUAoBQCgFAKAUAoBQCgFAeCgPaAUAoBQCgFAKAUAoBQHmaAUB7QCgFAKAUAoBQCgPmSQKCzEAAEkk4AA3JJPQUBDp4usSVAvbbL/D+Kg156acnf8ASvFJPRM9yta2JqvTwYoBQCgFAKAUAoBQCgFAKAUAoBQCgFAKAUBjuZwil2zpUZOATgeuACaAqfGfF0QuLAQ3MTRyyHmBHRsxOrxxPtkhedoXI77V42kepXLLwzicNwheCVJUDFdUZDKWHUBhsf0r08NugFAc98a8T+8Tm1U5hhIM2OksxAZIW9VVSrkdCWQdmBpYytkjlW79C3hKOZ5nsiq8K4hzuZDNy3IHVFblyp8LaQ+dQVgVOCR8PrgZ9SGW0o/tF+E814v9E1wfiklhjl63tgRrg3bloT5nt/mBGc8vcEAhQCd7WHxjvlqeZVr4VWzQ8jplpdJKiyRsHR1DKynIZSMgg1pmeZqAUAoBQCgFAKAUAoBQCgFAKAUBS7/x5qYrZQrOo2MzyaIj/wAoqrGXHqAF9GqtVxUKej1ZPSw86muyI9fF1+u5js3H5RzYu4/rCX7Z+WoVj431iTPBS4MlLX7RbVkOoSLMAG5AXW7q2dLRFCUdDj4g2Btq05q0q0HHNfQrOlPNltqRnEvFdzMCi20MUbbEzO0j4wTkpHpAOcdJD65qtPHwXVVyzHBS/uZT7Dwlbx8zUvMMhfOrPwuysUzklhlQcsSfeqdTFVJu+xap4aEVbc3eCWE9qoWDiF2oC6cMYpABknyrKjBevy4qT+fU5Ij/AIUObLHB4pvUO5hnX8rqYm6/2ill6fsdutSwx/8AkvIjlgv8WZOKeL7iZCkERt85DSyMjuo/ukQlcnfzMdsfC1dzx0EujqziGDk30tin3WnUlorFQ4LSMWOpwcsyByctI/mZj1AydiwNUbyd6stff2Lloq1NaGbjKCNY5lAAgO4GwEDYSRfoFw+PWMVzTeZuL4+vD8eJ1PRKXL04++wlaiJDZ8Pca+4uQ+1pISW6/wDhpScmQDtE25bHwt5uhYjSweI/sk+78GfiqH98fE6SjggEEEEZBG4IPQg+laJRPqgFAKAUAoBQCgFAKAUAoDV4lxCOCNpZnCIoyTgn6AAZLE9AACT2rxtLVnqV9jnfGuMzXuVcNDbHbk5w8y4IP3hlJwh/s1PT4iclRnV8b/bT8/wX6OE4z8vyazKNJBxpxg+mnH+mKzi8QdhcSx8iPaUSAPp3ElvA2Spmc5DYGF3wzEH4sE1q4zAwowU3LpNbdpDFyjZb380u0jfEHi23sS0UMIMucsFXQu/UlgPMevTO+fSq1LDTqpSk9COpiIUtIrUy+H/HlvcEI+YZDgAOQVYnsr+v1A6968q4OcNVqj2lioT0ejLXVQsigFAV7xV4tis8KQXlYZCA4wPVm7Db3NWKGGlV12RBWrxp6cStWvG+HTzCWYSc+UKGXDOgYYCgAjfoO3XNWnTrwi4x2K6qUZyzS3OiSxBlKMAVYFSD0KkYIx6YrNTad0X2r6M0PD0hMCqxJaMtExPUmJjHqP1Chv1qSqlnuuOvmcUn0bPhp5EjUZ2ZODcWksT5A0lsTl4Rlmi9Xthnp3MfTbK4OQ2hhsXboT8yjiMNfpQ8jpPD76OeNZYXDxuMqy9x/se2DuCCDWmZ5sUAoBQCgFAKAUAoBQGjxnisdrE0sxwo2AAyzsdlRF+ZidgK8bSV2epNuyObT3c1zIJro4YZ5cKk6IFOQO+Hl0nBf6hcAnORicS6nRW3qalDDqnq9z6qoWTU4x/w82Mk8qTpnJ8h6Y3zXdO2dX5o5n1X3GPgkRESu39JLiVz+0wBC57hRhB7KKlxdZ1aspM8prS73epHReEoWlae5HPlY58/wKOgVEz0A23zR4mSjlhojhUIt5pasm47SNRhY0UeiqB/pUDk3uyVRS4GWvD0UAoCPmjtopC7iNZZdyWwWcIqr5c74AA2G38akTnKNlsjhqEXd7s1rzh1nd6kZYnYDfTgOgPQ5HmA/lXUZ1aequvQ5lCnU0djzwvwya3R45ZTIiviHUckRYGAT1z2x0GNtqV6kZtNKz494owlBNN35dxnt/w7qRO0yiVfeRMRy+3w8o4/erx9KCfLT7r7nq0m1z1/P2JOoiQUBYfs1JAu1U/hrOCB2WRokeVV9skN+87VtYRydJXMnFJKq7F0qyVxQCgFAKAUAoBQCgOW8T4n99n5/wDVR6ktx6qdmuPq+MD0THTUwrKxtfM8i2W/eaWEo2Wd8T4qiXBQHzKmVI9QRt7jFE7MM1eCNm3gOMZij2648g2zXdTrvvOafUXce2XBri+uZIo5uXBEFEjAN8TAEJqVgxfG/lZQoKk6tWBewmHjKOeS9++8pYqu4vLFkpxLwa1hCZYJWmjU6pkdI1bRsGlRolXUVAyQwJKrsQQAZq+EjKN43uR0sVKMrStb3qawNZBpigPHYAEk4AGST2A3JNATfhzwmtxCs900wMg1pEkkkQijO6a+WVZpCuCQxIBOANiTs0sJCMbSV2ZNTEzlK8XZERxngxtJ0VzzEcNyJXA1jAy8DkADOPMCMalByMoWarisP8tZobcUWcNXzvLLfgzWt7kO0gAI5baMnudCvke3nA+oNUXGyXaXE73NPi9rJKVEC5lgV7r/AARKQU+smrlj6sflq1hKLqZuVrFfE1cludyQikDKGU5VgGB9QRkGqjVtCync+I+ZLLyLZdcxxqJzogU9JJiOg2OF6sRgY3IsYfDyqvsIK1dU12nS+BcKW2gSFSTpGWY9ZHY6nkb3ZiT+tbSSirIyW23dm/Xp4KAUAoBQCgFAKAg/HEzLYXJjYqxiZQw6qX8moe41Z/SvJOybPYq7SKKkYUBVGAAAAOwGwFfOm6e0AoD0UPTR4GSbeHP9mo/QDA/lXdXrs4p9VF2+z1lWzkdtC/j3DO2eySMgZyQMYRF9dgN62sN/pRsZFf8A1Zd5hsPtO4XPP93S6XUTpBdWVHJ+VXYAe2+M9s1MQ3KjwpAsfLXOmJ5YRn8sMrwr/JBWFiY2qyRtYd3pxNuoSU0uOKDBID0ZdJ/dYhW/kTU2H/1Y95FXdqUu4n/EP2wcPtJ3gIlkaM6XMSrpVgcMoJYZI9tq3TFHiLxJbX/DBc2r6uXdW4GRhkdp442Ug9zHKw+jVFXV6cr8iSi/6ke8q9hdYMkaAyTPPIEiTGt28rYAPQAEEscAA5O1ZKoyqNKPJGo6saabfM6Z4T8P/do2MhDzzYMrDoMAhYkz8ign6lmbbVitelTVOOVGXUqOcszKhB4QvIz92jVBEp0x3DOCEhydAaL4jIq4XHwkjOR0qrPBZqma+hZji8tPLbUv/BODxWsQihBx1ZmOWkc9XkbqzH1/QYAAq6kkrIqNtu7N+vTwUAoBQCgFAKAUAoDV4nYrPDJDJ8EqNG37rqVP8jQHL4Nal4pf6aE6JNsaj8sij8jjDD6kdQcYVek6c7eRs0aqqRuZahJRQGvxG55cTyYzpUkAdzjZR7k4H611COaSR5J5U2e8PtuXFHH+RFT/ACqF/wBqTlmk3zEVaKRS/Hnicx2k9nFMpE86SnlupIj5emWJwDlfOkb++ph2OdfByfy1FrYysVFfMbT3OcxcOLRcxXjJMoiEQbMrEqW1LGBnRsBn1YAZ3xZbS3K6VzuPDkFvbrzpACo1SO7dZHJZ2Zie7sf41hVJOrUbXE2oJU4JPgfVvxeJ2CoXbV0IilKnbOeZp04981y6cktfVHqqRe3ozYvrVZI3jceV1KH6MMbe9cxk4tNcDqUU1ZnIOIeDLtJyGikmUvvJGQS4O5OTnSx33bv699mGLpyV27GVLDVIuyVy3+EPDtxA7MyBYXk5ggMxYxldYjZwE0yMoYjOoeuMgYq4nFRnFxi/p79CxQw0oyUpL377S/8AhG5S2v21KgW8VUD6RkXEedKF+ul0zgdNUfq2/eBqprIzjGU7POjplaBSFAKAUAoBQCgFAKAUAoBQCgIXxB4aiusMxaOVQVSWM4ZQexByrrnfSwI7jB3ridOM1aSudQnKDvFlE4hbS2sgjugvmOI5kB5cvsc55Un7BJB+VmwcZWIwrp9KOqNOhiVPSWjFVCyQ/HI2kKqpISKW3eQjuzzqsUfvnDsfTQvrVqhT/pyqPlYrVp9OMFzuS0iBgVYAgggg7gg7EEelVU7aostXEcYVQqgBQMAAAAD0AG1G76hK2hoz8CtnbW9tCzepjXf67b/rUirVErKTOHSg3dpGn4yuxBbNPoDPGQY9XRZG/D1kdDgMa7w8c88vPc4ryywzcji9/wASlmOqaV3Oc+ZicZ9B0H0FbMYRhpFWMmU5S3Z8WV48Th4nZGHQqce/6j2r2UVJWaPIycXdHeeBX/Pt4ptsugJx0DdGA/UGsGrDJNxNqnPPFSPk8btwWDTIhQkESnQdiRkB8ZXY7jY178qfBX+o+ZDizHdXST28rRMfKpZJNLDEiDWkkZONWlgpBG2R1rqGalUTZzLLUg0disJi8UbnGWRWOPUgE4rdMYz0AoBQCgFAKAUAoBQCgFAKAUBhvbRJUaOVFdHGGVwCGHoQaA5rx3g01k4WNJbmGQ6YcZaRJT0hmb8p7St0AIc5AZs+vgru8C9RxdlaZIcU8NNbcKcZ1yrLHdzsNR1skiPLozvpWNNKj0RRVqdJfKcI8ivCp/UU5cyKB9KwjYIq58QxISpExYNp0iGTdi2kAMVCbkgA5wcj1qVUZNX080RurFaa+TN6weQoDKqo5ydKnOkZ8qluhbGM42znFcSyp9E7je2p8cV4elxE8Ug8rjBx1B6hh7g4NITcJKSPJwU45Wck4t4Cu4m8ic5M7NH/AC1Kdwf4j3rXp4ynJauxmTwtSL01M3BPs+uZWHOHJTuWwWPsqg9frj9a5qYynFdHVntPCTk+lojq/D7JIY0ijGEQYA/3PuTvWVOTlJyZpxioqyIzxHxRIWgDEgF9bkDOmJBkk/sligOO2fSpKVNyTt7YcZS6qvbV9iW79CUe0a6cWsR80q/iOu/Jtzs8hPqRlV9W36K2JMLQc53ey92K+JrKEbcWdajQKAAMADAA7AbACtkyj6oBQCgFAKAUAoBQCgFAKAUAoBQCgPCvUHv60BybxhCnDHVVYPFLnlQqQJIcAnSATgwbYDbaPKu4Ixn4nCp9NO3M08DKrWkqUI5nw/fZ2lB4nfSXDASsx1fBDCWOMdwF3dhsdR6dRpqKEVHq+b9/Q+nXw/C4WnmxkryfBX+iWrfbw3Vi18A4hIVWK5UpOBkatP4qDo40kjVjGoDoewBFV6sF1obenvgYCkruPlfdrh48yYqE7FARs/HYUYhywRTpMukmISb5jMg2Dj0OOuOu1TrDVHDOloRurFOz/QbjsJ/o35x/LbjmnPuUyq/ViBXHyZcdO/QfNjw17tSr+IUKMJ5XUOwAkQlcQxEnkqGJ3fOslRktmRh5Yzi3Si5RaitFx5viXvhmPjhK/wDVek9H2cvXXvvwOhfYvxCMJLa6FWRTzQ3eWI4UA9zy/KvoFKAVeoTzRKHxzAfxcR0erLVfdeHo0dNqYxhQCgFAKAUAoBQCgFAKAUAoBQCgFAV3xz4mWxti+A0sh5cKH55CCfNjoigFifQY6kVzKSirsnw2HniKsaVPdnIPDPALjidy55jHzZubpwDhsbRxjprxjCjyouMjoDWjB1XmlsfUYnGUfhNL+Nhdan90u388lsiy33BLewvPu8BGZYVl8zapNSHluXY76WypA6ZEmABsIMdTsk1tsYWGryqzk6jvJ634i8so5QFkQMAcjPVW7MpG6n3G9UIycdUW5RUtzWHDXU/h3EoGMaX0yAf4nGvP1aus6e8V6fr6HORrZv1/ZGy3SklZ7qdQMgrymh146jWFyR6aGGfepFF7xivO/vxI3JbSk/K3vwPq1a0Qg29sWYZ08q3Yb+0jKEGd9yw+tJfNatKWnf8AY9Xy11V9CQskuZJRGoUSzZCRjdYI13aedhucbDbAyVUddVdUaCqystlu/svf4OKtZ01d7vZFl8Y+A1bh/LtlLyxPzjqILXLFSkokPQsynboBpVRhdq1ZU1kyx05FfBYv5GIVWazLZrmno/oco8Jcca1mjnGTyHw47yW7DzbdSdBB/eQVWg8lS74+/U+qxlH+bgJRi7ypu6f+UbXT56wfjJH6VjkDAMpBBAII6EHcEH0q6fEH1QCgFAKAUAoBQCgFAKAUAoBQCgFAcR8c3T8Q4otvEdkf7rGeuls6rmXH7IUjH9z71XqdOah5n0Xw++CwNTGf3S6MPu/f+PadcsOHx2dsI7ePCxIdKjqxAJOT1LMdyepJzVg+ebbd2fn7hF+ZLyK6nYNJOSXlbbDNGQij0U5VQD00qKzq03OM170PqMT8OhQw1CrT1Vuk/wDck0+7gr9nEv8AWaVDygPc0PT4mlCqzMcKoLEnsAMk/wAKJXdkeNlz8DcH5MHOkXE9wFeTPVFxmOEbnZA2NurFz3rfo01TgooxatR1JZmWSpCM/NvjaNYOK3YRdKCRdRyTq5w5pOCcAK8gG2NmPtirXSei33PqfgFWpTvVk+issfBt6+EmvBs6n9j/ABfXbPasfNbEac/2EmTH/lIdMdgi+tS0Z5oXMr4zg1hcXKEeq+ku58PB3Rf6lMsUAoBQCgFAKAUAoBQER4e8SQXisYWbK41LIrIwVs6H0t8rYOD7EbEEDxST2PWmtyXr08FAKA8JoDjP2I2wmuZLiQ6pI4EbJxvJcs7SP+9+ER/jb1qCiulJ9pufF6lqOGorZQUvGX/X1Lv4u8Tuj/drUjm4BllIDC3QjYAHYzNsQpyAPMwIIDK9dUl2mTRouo+w4zfcP5DmF90OTGW+eM/KfVlzg+2D32oKedZ1vx7z7z4PioVKX8WpulZX4x/Wz8HxJDhXHXhwkgaSIbBhu8Y9+8i/9373biVNT1Wj+n6KmO+ETpdOgs0eXFd3Ndm/eWuzvI5V1ROrr6qc49iOx9jVaUXF2aMVNPYzMcDJ2HXJ9K8PSo+IPEHNVorbSyn45GGUbH9Wo+cN0J6YJAyTtbpU8jUp+Rbwvw6rjYvLpGz15vkufa/LXbu3BeIC4t4Z1GFljSQD0DqGx/Otg+WN2gPz74qgSXj0qOAySXdmjA7hlLW6Op/mP41BL/VXvgbuHTXwytfs/wDdG74MuGsOKpE5J/EeykJ+YM34LkdMlljP0kP0ril0KriW/iT/AJnwylif7o9F+j+qT8TutWj5cUAoBQCgFAKAUAoBQHLJP/B8RZ12WO4wckea1u9DyAnsqSyFgP7kdAapOXy8RbhL19+pbSz0L8Y+h1OrpUFAKA+ZFyCCAcjGD3+tAcE+znjTWaXMSAfepIreKMHcK8ZnWV3xtojyD7kgDrVZVFTjJvmbXxKm6v8AHcdnTivK9yxWlsI1wCSSS7M3xSSMdTyOfzMST/8AlZFSbnJyZ1CChHKj44hYJMhSRcjqMEgqw6MrDcH3FeRm4u6OuN1o1x2a7mVW+4DPF8A5yeowHUftL0b6rg/s1YjUhLsf09+7m7hfjc42jXV1/kt/FfjyKvcL55dbYJARVUFZQSPgYYDb9cHb6CrS0St+jmqqOLdSdSUZJ2UEl007bNaPts3bi7K5rn8OWNJHxEwZuUzsUjIGVOGOCf0+ldXzRbW/Piyt/Eo4XG0/nKKjJN5W7xjZaat6vwS5cy0cI4ZJdSxRorLHJIiNIQVwjHzcrI8zBQxz8Ixv6VHSinNRkW/inxyMKTjhtXtfgu7m/ovofomxtEijSKMaUjVUUDsqgKo/gK0T4Qz0B+evEkvK43M77CO6hmOfyJJFMTt+yVP61WlpUT7ftY+jwtqvw2pBPVRv/wAZ5n9GiT+1BVg4m8gOnIt7knfysraNX8IAdvSvKt1Vizv4bJT+F4mm+Gv00+qO5CrR8yKAUAoBQCgFAKAUBXPFt9GYp01YltUivSNxhI5DIDqxjfkOp67dRvQFe8f2StdEEHE9qUY9iEdht6nE57+lZ+O0yyReweuaJcfDN20tnbSv8ckETtnfzMilt/qTV9NPVFFq2jJOvQKA1eKcQjt4nmlbSiDJPUnJACqBuWJIAA3JIA60bsFqfnm6uJIL2SdotJd3n5anVmGZi0kWroXVt9tshd8HNZtSUa17bP1Wx9Tg6Eq2D+V/fT1S5xluvP625l3tbhZEV0YMrDII7g1nyTi7Mpppq6FzcLGpdzhRjJwTjJAycdt+vYb0SbdkG0ldnl3crEjPIdKqMknsP9z2x3pGLk7I9bsrs55xC4lnkMmPO2BuQBbwFwu5OwPmBJ3yc9Qu11ZYRtwX1djUqN/DMNnS/rTX/Ffr6vmkaVq6JcDRaW7C5EI88zyG35iB8iY45crDLZOSpXboc+TUpUdZyThm2Vs1n/jrdLbTfifJSnKUs0ndvje78zpXhW5aSXhbucs0uonpqzZ3Pmx2z1/Wu8IrV5Ls+6LeIk5UYt9nozsFaZnigOf/AGleBHvMS23L52NLLISodemdQBwcHBGPNhNxoGeZxzKxZwuJlh6mdarZrg090yv3P2ccQu5Q15NBpYRpIyswflRqqkIgUrqbDblurE4HwiN03Kak+Bdo/EY0MHPDwi7z3bforcu47BUxkigFAKAUAoBQCgFAU/xTYEJfO+nN3HBYxBSSdLl4lLZA0trun6agFUH1FAafjk5vLfr5IJfp+JJDjPv+Ef51Q+IPopF3ArpNkr4AvtVrDEQcpbxPk91dpUUD6co/xFXKfUXcVJ9Zlnrs5FAc+8a3/OuxAD+HbBXcDobiQHQG/cj82P71T1UVQx1W0VBcS7g6d25PgVrjfCVuFG+mRclHxnST1BHdT3H0PUCs+nUyPsNWlVnSmqlN2a92fY/2tSq8O4jJaSMrI2M5liG5Gf62L1z12+LHZhViUFNb9z+z96dxpV6UMZB4jDrprrQ4965//X+7Qsdx4gs2Qhp43VgVKpl2IIwQUUFh+oqFUaiexkK03kjq+STb8lqVLiPGZJI4Y3ViRoVUHx3Mw8qEqOgzg6fU+wq1TpdN5eP0Ro0aKwVNYnGcOrHi3zfLn2bvgi0eH+HJGjRyjM8i6pUljdCUOVCiOUBjEMkZxgnV3JFQYhTjJXTSWxnzxTxU3Um7t/RcrPh66viepBFJK1tDFdXDKBqijkmaJfRJA8ghQY+VsDt12pSw059OMUu2yT87XKdR0IOzWvvwN614lLDcQ861lieGUO6DS5SDSyhsD4wwZh+GH+FhnIxU1Ol8iqnN+/fOx5UqfOptRR1nhvEIp41lhdXRujL6jYg9wQdiDuCCDWoZxtUAoBQCgFAKAUAoBQCgFAKA1ruxSRombOYnMi4JA1lGjyw74Dt1779qA5p4l4gDdXdwR5YgIV76kgVnbpvnmSSLj9kVl4xudVQXu5o4RKFNzfuxa/AtiYldGHmhS3tmbOdbRQI7N/nmceuQa1DOLTQEX4i40lpCZGGpidEaDrLKQdMa/XB36AAk7A15KSirvY9jFydkc4tI2ALSMGlkYySMBjVI3XH7IGFA7KqjtWFWqupNyZs0qapxUTNURIafEuFxTgCRckZ0sCQy566WG/YbdDjcGu4TlHY6jKUZKUW01xWjIr/+TXP/ABEuPpHn+On/AGqT5/YvqXv/ACuLtbP9Ff0t9Cz/AGWeFLd0+9yw5mGEUSjOhQqSCQ6uruGWToAgIUAEMW2aaSirHzGJr1K1RzqSbfb70Lh414K1zbMIgPvEfngY48so7ZPRWGVPsx9q9nBTi4vYihJxeZEjwThUdrCkMS4VBjPdm+Z3PdmOST3JNdbHJVvtGwJLNwPMZJISfRGhaUj280MZ/SqmNV6TLOEdqhG+GLswXqYzy7o8uQdhMqlopT6EhTGfXVH+UVBgaru4PwJ8ZT0zrxOk1pGeKAUAoBQCgFAKAUAoBQCgMN5crHG8jnCorOxPZVBJP8BQHJeE2rSm1ik2eaZJJQAcatRu5xj8pKOu/wCbfOd8qh/UxGbvf4NKt/ToZfA6hxPiEFpG0srLEmSxIByzYLHCqCzthSdgTgE9q1TNKbafaPIxRvubSQtp1PEXUrkblEmRDIoPfYkb42qCWJpRdnImjQqNXSIq54n99mN18g1R26n5ItWHcjs8jICc7gBFwCGzQxlbNLItkXcJSyxzPdiWQKMsQBkDJON2IVR9SSB+tUkm9i23Y+qAUBhvrjlxvIeiIz/5QT/tXsY5mkeSdk2Wz7KmVuGxOrKS+S2jcKRhVjzgAlEVEJG2VNfRGESXjbj5sbOW4EZdlGFVRnMjeVdS5GVBIJwc4zQE3G2QCRjI6entQHMvEniVLq5FsExJazTl98gBUVI3yPziZhj1R/TNU8c7U7dpbwa/qX7CO4s5WIuAS0RWZQvUvE6yKF9yVA/Ws7DtqrG3MvV1enI7BW6YwoBQCgFAKAUAoBQCgFAKAq32kXemyMfe4kjtwPVXbMo/6SyH9KjrSy02+w7pRzTS7SB8OuovrfUPi5qr02fllv8A0q9Z2A677vuX8b1F3mz404xz5GtIz+Cm1ww/rH2Itwfy4OX9che7gWcXiMiyx3f0IMNQzvNLZETWQaZ8Rxhc4GMksfcnqaN3CVjS4mcvBHjOqTWfZYgX1f5xGP1qSGib7PX9XOJ7pe9PaN+ozsUBp8YVTC4YAqQA2ehUkZz7YrunfMrHM7ZXcuf2Z8Qge0WKGRWePMkirkhDcSSSgZ6b5JxnIGM1u01aC7jFm7yfeWO+ty5jxjCyBmycYAVsYGNzq0jG2xJ7YPZybLtgEnoBnYE9PQDc0ByKzmilea4h0sJpZG1j50Er8vucbHpsRk5AORWNjJN1Wnw/CNXCRSpp+9zDxq4Coo3JaSLZQWbQJo+YyqNyQpJrjDW+Ym9kd175Gluzq3CeMwXKkwSq+nGpdwyE7gSRsAyH2YA1tppq6Mhpp2Zv16eCgFAKAUAoBQCgFAKAUBRvtY4S08Fu4YBYLmKRh0LZdYsA9AAJGJ+gHeoq7tTk+wloq9RLtKrxe6eJY5YSBMksfKJGRzGPLORkZUo7g79CayMNPJUv3mniI5oWNiythGioCWx1ZjlnYnLO57szEsT6k1FObnJyfEkhFRioozVydCgIjxFdrDypWyAkgye2h/I4Y9tm1DPUoBnJAM1GLneK5fv33kVWSjaT5kxUJKeUBH+IRm2lB6aD1qSl10cVeoyb8B38MF9JaBdJmiiaNY0AVVj5+osdgM9hv39608FK9N33v+DPxkbTVtrfk6VVwqEXx/j0NoivO2kMWC/VY3lOfQaY23PtQHL+A2nKt41KhW0hnCjH4jAFz/GsCtPPNs26UMsEj64lFkwt3SZSP8SvGf5Oa8g912Hs1s+0zyxNqEkT8uZAdEg6jPysPnjO2UOx9iAR1RrSpO6OatKNRWZ0nw5xYXVtHNjSWBDrnOiVCUkTPfS6sM98Zrdi1JJoxmrOzJKvTwUAoBQCgFAKAUAoBQFT+1Ph3P4ZcDWVEa844+ZYvOynBGxUEf8A30rmS0PY7lCSZZpotPwRxCcDHRpQUiP+Tm7e4rDs4xd+Lt5b/Y2bqUlblfz2+5KVESCgFAY7m3WRGR1DKwwQe4NeptO6PGk1ZmtweVjHpkOXjZo2J+YocK5/eXS3+KuqiSd1s9TyDdteBu1wdGhx4/gOPzaUH7zuqL/NhUlLrI4qdU2LqeSJkuIYxJLC+tUJI1gq8bKSAflkc9DvUmFq/Lnd7HGIp54WW50Sy8SQSWr3QJCRK5lVvihaNdUiOOzAb+hBBBIIJ2oyUldGRKLi7MoHjKaPiUyjzcmAJgE/FMxjmkVgDg6VWNOpwWkHaqWLxDg1GJcwtFTTlI+6yjRNDinWED+2X+SuT/pn9K7hx7jifDvN6uDsnvs9m0y3UWdjypxv0Zw0TgDsPwUP1c1r4Gd6duRmYyNp35lm4xxyC2AM8oUt8KAFnfHXRGoLNj2BxVttJXZVSbdkaPDvGFrNKIg7pI3wiaOSPX3wjMApOBnTnV122NcQqwn1Xc6nTlDrIn6kOBQCgFAKAUAoBQHjqCCCAQRgg9CD1BFAcZ4HZiMSaTlTK6x+0EbGKEf5EDb/AJjWJimvmNL3xZr4ZP5ab98iSquTigFAKAj+Fn8S6/54/wDb29ST2j3fdnEN5d/2RIVGdmhxkDTGD058Oc9iJFK/9wUfrUlPd9z9Diey70b9RnZp3lo7Eqr6YpcLcJ2lRDqQex1eU9NSMwOdsWKWIlTg4riQ1KEZyUmZ7S1WJFRBhV2A/mSSdySSSSepNQSk5O7JYxUVZGWvD0j78gz2y9w0kn+WMx5/80VJHqyfh9f0cS60V72/ZI1GdmhwXjkiz3X3Zd2EUHOYApEIuY78vfzyapgunAUGMls7KdClVVClru9bFKrSdappsgZIYWJklHMcankmcF5ANi7sewz7KM4AA2qrJ1azvqyzFU6SstCFkt5rnlxyaijaXuBLGgSNkdHWO3OMyA4ZSSWBBznsbEnQpxTpvpe9yK056Pbj+uZKy6bUNPagRSx4ciHyCTSdo5UXAdWBK7gkasjBrjDVqinFX0YxFKDg3bVHaK2DKFAKAUAoBQCgFAcd4JFogjjwAYxymAJOHiJjcZO+zKRWDXTVWV+ZtUWnTjbkbtREgoBQHtAQfhm5L88sRl5ecmO8DqFiY9zkRn+HoKnrRta3BW8ePqRUne/ffw4ehN1ASmvxG2MkbKMBiMqT0EikMhPsGANdQlllc8krqx7Y3QljWQbah0PVW6Mp91IIPuDSUcrsIyzK5nrk9McE4cErnAZl3GN0Yo36ZU161YJ3MleA0WjzdK3ZIWX/AKkiH/4v9a7v0Ldvp/2cW6d+z36GW8shJszPp7qrsoO+d9OD/OvIycdj2Ub7mOZ9HLgt0XmMMIuMLHGuxkcDoi7bDqSBtnImoUZVp67cWeSeW0Y7k7wrhiwhty7vvJI2MuewwOijOAo2HuSSduEIwjliexjbvK3xu3aBpIbcMBLC7xLGEHJlUrG2jJUBSZUbGdiH9QKoYulBSjUfPUjleN4x4rTsMEfBdbRu0UdvycNGlvhmDhg2uSYqDIcqDjGMjJ1HGI6uOvpTRz8hS6yt2L8nSfAvGpZ0mSY6nt5BHzMBeYrRpKpYABQ4D4OMDbOBnAvUanzIKTM6tTyTcSz1KRCgFAKAUAoBQHPPGfDvu033gZ5E7ASHtDPgKrH8qSYAydteO71QxlDMs8dy7hK2V5HsR1ZZonlAe0BrX8COhEjMq9ysjR/xZSDj9cV1FtPT8nkkmtfwRlrbmCaL8TXHInJUsBqBQGSMFlwGXTzcbA+5zUsnni9LNa/Z/YjSyyWuj0+6+5N1ASntARcqNDI0iqzxSbuqAko4G8iKN2DAAFRvkAgHJqVNTVnuvdiNpxd1sJ+PRBQY2ErsdKxxkFmfGdJHy46ktjA3NFRlfXRcw6sbaanvh7UIcSAB1eUMFORq5rnY9cHIO/YivKts2m2noe0r5de31JLNRnZoX8brIksa68BkdAQCyHBBTO2pSOmRkM3tUkWmnFnEk01JHttxiF20CQCT8jgo/TONDgHOO2K8dKaV7aBVIt2vqZOEXkUM1w1w6xu7roaTyhoFjXSqOdjhzL5c53zjcVq4OcFSSvrxOU1GTze17ub8niOI7QBpz/djCA/tSthRjrgZb2NTzxFOC1Z18xPq6++ZopG7yc6Yrr0lFVM6Y0JDMATguSVXLED4RgDfOVicS6ui2EYu+Z7mjDZJdc2ABpbx2kVFbWq2yBmWOf0RAul9Y3YnAycAaGGp0/lJpIrVqkYp5t/dv+zrHh3gkdpCIo9ySXkdvillb4pHPqf5AADYAVYjFRVkZzbbuyUr08FAKAUAoBQCgPieFXVkdQysCrKwBDKdiCDsQR2oCj3/AIKki3s3DxgbQzs2V9o59yRj5XB3+YDpTrYOE9Y6P6Fuli5R0lqiBhm1agVZHRtLo+A0bjfSwGR0IIIJBBBBIINZdSnKnLLI0KdSM1dGnf2rK3Oi1lx8SaiRKgGCgUnSrdwRjfrsxr2Mk1llt6CUWukjbhkSVAwwyOAwyOoO4yD/AL1w04ux0mpK5BXcQjW5jUhVjRLqPPSN9TnSMdE1RZx+2w9qni3JxfPR9u35IZJRUly19+RO2lwJEV16MoYZ6jIzgj1HSoJRcW4smjJSSaIy4tvu5jkRpCDIiSh3ZtayNo1kMcKwdlORjbI6YxKpZ7p+HgRtZLNeJvX3DYpsc1NWnOncjSTjzLg7NsMN1HYjNRxnKOx3KEZbkZw6yWRZYpkHNjkwZFGl3yoMc4cYIfSQMj5lPapZycWpR2a29URximmpb+7M2uDDGtTnJCsc6sFl1WrspYk4Z7Z3xnbWKkxSTyzirJo4wzazRk7tMy8W4ekqElVEiqeXJgao26go2MjcD61XpzcX2ciacFJdp6I0uIo3bUAyq40u6EFlz8jDpn3xS7hJpHtlNJswWsIlSSGbzlH0l9gW8qvHICvRwrLuMeZSRjaupPK1KPvmjlLMnGRs8JuC8KM582nDnp50JVz7DKmuakUpNI6g24ps2rJJrgA20Ekqk4EnlSP6iRyNa+6Bqnp4OpLsIZ4qnHtJqz8F3L/8RPHCvdbYcxjv1E0qgAe3Lz71chgYLrO/0Ks8ZN9VWLVwLgcNohSBMZOpmYlnkb80jsSzH6nYbDA2q4kkrIqNtu7JKvTwUAoBQCgFAKAUAoBQFS8a8Bd2W5t01SouiSMFQZoskjSWwNaEkjJAIZx3BFfEUPmxtxJ6Fb5cuwpr8QAz+HNrH9WYZg5bsoQrnJ7euRWX/Fq3tlNH+RTte5m4PwG/SNInsn1qN35luEZskkqRIWxv3XPsKszwU5SbTVivDFwjFJp3J/gPgIiYXN5IGfKEQxf0S8skxamYB5CrMzfKuSPLsDVylh400uLKtWvKbfIjPEnDPuUztjFrM5dW6LDM5y8b/lVmyysdssy7eXVVxmHbeePiWMJXSWSXgQPiO4UQqMjMk0KqMjzHnIdvXYE/pVKjFuXcn6Fyq+j4r1JeoiQirB9V1ckHyKIoz7SKHdxn2EiVLNWhHxZHHWcvAmrfg8sllbXcKGRszlkXAZ7aad5Y2QH4mUaSBkZDvjJwDozw2ajGK3XtlCGIy1XJ7MiL6/JR1himkm0nTGIZdQODu66cqBgk532wATgGlDC1HKzRbniaajdMy8Nni5SiKRGSNQmQwOAoC+bfY7d6hmpZnmWpNBxy6PQjuD3xmluBbLzpHlVY1XONIjRRLIw2SPIY6j1A2zkZsrCzllja2mvmV3iIRzO/E6Hwj7PbaJI1mMlxowSJWyjSfEzmMbNliWw2oDbHStONGEZZktTPdWbWVvQtwGNhUhGe0AoBQCgFAKAUAoBQCgFAKAUAoBQCgPl1zkMAVIxg75z1BHpQERD4UsUDqllbKJFKuEhjXUpGCDgdKAh5vAK5/CvLmNeynlSafo8iFz/iJqtLCUm72LEcVUStc+7D7OLGNQpSWTzM78yWTTKzHJMsSkRN9NONulTfLhdO2xF8yW1y2RoFAVQAAAAAMAAbAAdhXZwfVAR99wO2mYPNbQSMCCGkiRiCOmCwzQG+BQHtAKAUAoBQCgFAKAUAoBQCgFAKAUAoBQCgFAKAUAoBQCgFAKAUAoBQCgFAKAUAoBQCgFAKAUAoBQCgFAKAUAoBQCgFAKAUAoBQCgFAKAUAoBQCgFAKAUAoBQCgFAKAUAoBQCgFAKAUAoBQCgFAKAUAoBQCgFAKAU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9" name="Picture 2" descr="http://us.123rf.com/400wm/400/400/johny007pan/johny007pan1205/johny007pan120500016/13476964-dog-paw-prints-pattern.jpg"/>
          <p:cNvPicPr>
            <a:picLocks noChangeAspect="1" noChangeArrowheads="1"/>
          </p:cNvPicPr>
          <p:nvPr/>
        </p:nvPicPr>
        <p:blipFill>
          <a:blip r:embed="rId2" cstate="print"/>
          <a:srcRect l="68726" r="3783" b="74037"/>
          <a:stretch>
            <a:fillRect/>
          </a:stretch>
        </p:blipFill>
        <p:spPr bwMode="auto">
          <a:xfrm>
            <a:off x="5220072" y="476672"/>
            <a:ext cx="1296144" cy="1224136"/>
          </a:xfrm>
          <a:prstGeom prst="rect">
            <a:avLst/>
          </a:prstGeom>
          <a:noFill/>
        </p:spPr>
      </p:pic>
      <p:pic>
        <p:nvPicPr>
          <p:cNvPr id="10" name="Picture 2" descr="http://us.123rf.com/400wm/400/400/johny007pan/johny007pan1205/johny007pan120500016/13476964-dog-paw-prints-pattern.jpg"/>
          <p:cNvPicPr>
            <a:picLocks noChangeAspect="1" noChangeArrowheads="1"/>
          </p:cNvPicPr>
          <p:nvPr/>
        </p:nvPicPr>
        <p:blipFill>
          <a:blip r:embed="rId2" cstate="print"/>
          <a:srcRect l="68726" r="3783" b="74037"/>
          <a:stretch>
            <a:fillRect/>
          </a:stretch>
        </p:blipFill>
        <p:spPr bwMode="auto">
          <a:xfrm>
            <a:off x="6660232" y="2636912"/>
            <a:ext cx="1296144" cy="1224136"/>
          </a:xfrm>
          <a:prstGeom prst="rect">
            <a:avLst/>
          </a:prstGeom>
          <a:noFill/>
        </p:spPr>
      </p:pic>
      <p:pic>
        <p:nvPicPr>
          <p:cNvPr id="11" name="Picture 2" descr="http://us.123rf.com/400wm/400/400/johny007pan/johny007pan1205/johny007pan120500016/13476964-dog-paw-prints-pattern.jpg"/>
          <p:cNvPicPr>
            <a:picLocks noChangeAspect="1" noChangeArrowheads="1"/>
          </p:cNvPicPr>
          <p:nvPr/>
        </p:nvPicPr>
        <p:blipFill>
          <a:blip r:embed="rId2" cstate="print"/>
          <a:srcRect l="68726" r="3783" b="74037"/>
          <a:stretch>
            <a:fillRect/>
          </a:stretch>
        </p:blipFill>
        <p:spPr bwMode="auto">
          <a:xfrm>
            <a:off x="7092280" y="548680"/>
            <a:ext cx="1296144" cy="1224136"/>
          </a:xfrm>
          <a:prstGeom prst="rect">
            <a:avLst/>
          </a:prstGeom>
          <a:noFill/>
        </p:spPr>
      </p:pic>
      <p:pic>
        <p:nvPicPr>
          <p:cNvPr id="12" name="Picture 2" descr="http://us.123rf.com/400wm/400/400/johny007pan/johny007pan1205/johny007pan120500016/13476964-dog-paw-prints-pattern.jpg"/>
          <p:cNvPicPr>
            <a:picLocks noChangeAspect="1" noChangeArrowheads="1"/>
          </p:cNvPicPr>
          <p:nvPr/>
        </p:nvPicPr>
        <p:blipFill>
          <a:blip r:embed="rId2" cstate="print"/>
          <a:srcRect l="68726" r="3783" b="74037"/>
          <a:stretch>
            <a:fillRect/>
          </a:stretch>
        </p:blipFill>
        <p:spPr bwMode="auto">
          <a:xfrm>
            <a:off x="6804248" y="4797152"/>
            <a:ext cx="1296144" cy="12241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1589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200"/>
                            </p:stCondLst>
                            <p:childTnLst>
                              <p:par>
                                <p:cTn id="6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9" dur="8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0" dur="8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8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480"/>
                            </p:stCondLst>
                            <p:childTnLst>
                              <p:par>
                                <p:cTn id="7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5" dur="8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6" dur="8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8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720"/>
                            </p:stCondLst>
                            <p:childTnLst>
                              <p:par>
                                <p:cTn id="7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220"/>
                            </p:stCondLst>
                            <p:childTnLst>
                              <p:par>
                                <p:cTn id="8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720"/>
                            </p:stCondLst>
                            <p:childTnLst>
                              <p:par>
                                <p:cTn id="8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220"/>
                            </p:stCondLst>
                            <p:childTnLst>
                              <p:par>
                                <p:cTn id="9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Škola_propagacia\foto_kynologia\K7\P4260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56"/>
          <a:stretch>
            <a:fillRect/>
          </a:stretch>
        </p:blipFill>
        <p:spPr bwMode="auto">
          <a:xfrm>
            <a:off x="3779912" y="2492896"/>
            <a:ext cx="4896544" cy="3888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67544" y="260648"/>
            <a:ext cx="7704856" cy="2664296"/>
          </a:xfrm>
        </p:spPr>
        <p:txBody>
          <a:bodyPr>
            <a:normAutofit/>
          </a:bodyPr>
          <a:lstStyle/>
          <a:p>
            <a:pPr indent="274320">
              <a:spcBef>
                <a:spcPct val="0"/>
              </a:spcBef>
              <a:buNone/>
            </a:pPr>
            <a:r>
              <a:rPr lang="sk-SK" sz="3000" b="1" cap="small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K-7 Psovodi- záchranári SR</a:t>
            </a:r>
          </a:p>
          <a:p>
            <a:pPr indent="274320">
              <a:spcBef>
                <a:spcPct val="0"/>
              </a:spcBef>
              <a:buNone/>
            </a:pPr>
            <a:endParaRPr lang="sk-SK" sz="1100" dirty="0" smtClean="0"/>
          </a:p>
          <a:p>
            <a:pPr indent="274320" algn="just"/>
            <a:r>
              <a:rPr lang="sk-SK" sz="2000" dirty="0" smtClean="0"/>
              <a:t>Poslaním psovodov – záchranárov K-7  a ich vycvičených záchranárskych psov je pomáhať </a:t>
            </a:r>
            <a:r>
              <a:rPr lang="sk-SK" sz="2000" dirty="0" smtClean="0"/>
              <a:t>v kritických </a:t>
            </a:r>
            <a:r>
              <a:rPr lang="sk-SK" sz="2000" dirty="0" smtClean="0"/>
              <a:t>situáciách na Slovensku a v zahraničí a usilovať sa byť nápomocný profesionálnym zahraničným zložkám SR</a:t>
            </a:r>
            <a:endParaRPr lang="sk-SK" sz="2000" dirty="0"/>
          </a:p>
        </p:txBody>
      </p:sp>
      <p:pic>
        <p:nvPicPr>
          <p:cNvPr id="11265" name="Picture 1" descr="C:\Users\VLCKOVCI\Desktop\Kynologia\foto_kynologia\K7\P426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74137">
            <a:off x="438824" y="2938434"/>
            <a:ext cx="4076490" cy="3057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2376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457256" cy="706090"/>
          </a:xfrm>
        </p:spPr>
        <p:txBody>
          <a:bodyPr>
            <a:noAutofit/>
          </a:bodyPr>
          <a:lstStyle/>
          <a:p>
            <a:r>
              <a:rPr lang="sk-SK" sz="28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Akcie, ktorých sme sa zúčastnili: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57200" y="908720"/>
            <a:ext cx="7467600" cy="5565232"/>
          </a:xfrm>
        </p:spPr>
        <p:txBody>
          <a:bodyPr/>
          <a:lstStyle/>
          <a:p>
            <a:r>
              <a:rPr lang="sk-SK" sz="20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bg2">
                      <a:lumMod val="90000"/>
                      <a:alpha val="40000"/>
                    </a:schemeClr>
                  </a:glow>
                </a:effectLst>
              </a:rPr>
              <a:t>Hronsek</a:t>
            </a:r>
            <a:r>
              <a:rPr lang="sk-SK" sz="2000" dirty="0">
                <a:effectLst>
                  <a:glow rad="63500">
                    <a:schemeClr val="bg2">
                      <a:lumMod val="90000"/>
                      <a:alpha val="40000"/>
                    </a:schemeClr>
                  </a:glow>
                </a:effectLst>
              </a:rPr>
              <a:t> </a:t>
            </a:r>
            <a:r>
              <a:rPr lang="sk-SK" sz="2000" dirty="0"/>
              <a:t>= </a:t>
            </a:r>
            <a:r>
              <a:rPr lang="sk-SK" sz="2000" i="1" dirty="0"/>
              <a:t>16.10.2013</a:t>
            </a:r>
            <a:r>
              <a:rPr lang="sk-SK" sz="2000" dirty="0"/>
              <a:t> – oddelenie kynológie – prednáška o nákupe služobných psov </a:t>
            </a:r>
            <a:r>
              <a:rPr lang="sk-SK" sz="2000" dirty="0" smtClean="0"/>
              <a:t>pre </a:t>
            </a:r>
            <a:br>
              <a:rPr lang="sk-SK" sz="2000" dirty="0" smtClean="0"/>
            </a:br>
            <a:r>
              <a:rPr lang="sk-SK" sz="2000" dirty="0" smtClean="0"/>
              <a:t>podmienky </a:t>
            </a:r>
            <a:r>
              <a:rPr lang="sk-SK" sz="2000" dirty="0"/>
              <a:t>Vojenskej polície 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192381"/>
            <a:ext cx="3802132" cy="25280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97950">
            <a:off x="4603288" y="1502172"/>
            <a:ext cx="3839933" cy="2553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39374">
            <a:off x="365462" y="2214013"/>
            <a:ext cx="4656901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89099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323528" y="476672"/>
            <a:ext cx="3816424" cy="1296144"/>
          </a:xfrm>
        </p:spPr>
        <p:txBody>
          <a:bodyPr>
            <a:normAutofit/>
          </a:bodyPr>
          <a:lstStyle/>
          <a:p>
            <a:r>
              <a:rPr lang="sk-SK" sz="20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bg2">
                      <a:lumMod val="90000"/>
                      <a:alpha val="40000"/>
                    </a:schemeClr>
                  </a:glow>
                </a:effectLst>
              </a:rPr>
              <a:t>IQ test dospelého psa </a:t>
            </a:r>
            <a:endParaRPr lang="sk-SK" dirty="0" smtClean="0"/>
          </a:p>
          <a:p>
            <a:pPr>
              <a:buNone/>
            </a:pPr>
            <a:r>
              <a:rPr lang="sk-SK" dirty="0" smtClean="0"/>
              <a:t> - </a:t>
            </a:r>
            <a:r>
              <a:rPr lang="sk-SK" sz="2000" dirty="0" smtClean="0"/>
              <a:t>prednáška </a:t>
            </a:r>
            <a:r>
              <a:rPr lang="sk-SK" sz="2000" dirty="0"/>
              <a:t>K-7 </a:t>
            </a:r>
            <a:r>
              <a:rPr lang="sk-SK" sz="2000" dirty="0" smtClean="0"/>
              <a:t> </a:t>
            </a:r>
          </a:p>
          <a:p>
            <a:pPr>
              <a:buNone/>
            </a:pPr>
            <a:r>
              <a:rPr lang="sk-SK" sz="2000" dirty="0" smtClean="0"/>
              <a:t>Psovodi - </a:t>
            </a:r>
            <a:r>
              <a:rPr lang="sk-SK" sz="2000" dirty="0"/>
              <a:t>záchranári </a:t>
            </a:r>
            <a:r>
              <a:rPr lang="sk-SK" sz="2000" dirty="0" smtClean="0"/>
              <a:t>SR</a:t>
            </a:r>
          </a:p>
          <a:p>
            <a:endParaRPr lang="sk-SK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51610">
            <a:off x="4742514" y="3635259"/>
            <a:ext cx="3822955" cy="2867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2073">
            <a:off x="271479" y="2322152"/>
            <a:ext cx="4526312" cy="3594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E:\Škola_propagacia\foto_kynologia\IQ test psa\P30502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09543">
            <a:off x="4348790" y="290589"/>
            <a:ext cx="3669564" cy="27521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6036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Zdobené">
  <a:themeElements>
    <a:clrScheme name="Zdobené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Zdoben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Zdoben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416</TotalTime>
  <Words>470</Words>
  <Application>Microsoft Office PowerPoint</Application>
  <PresentationFormat>Prezentácia na obrazovke (4:3)</PresentationFormat>
  <Paragraphs>324</Paragraphs>
  <Slides>17</Slides>
  <Notes>0</Notes>
  <HiddenSlides>0</HiddenSlides>
  <MMClips>1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18" baseType="lpstr">
      <vt:lpstr>Zdobené</vt:lpstr>
      <vt:lpstr>Snímka 1</vt:lpstr>
      <vt:lpstr>Základné údaje:</vt:lpstr>
      <vt:lpstr>Snímka 3</vt:lpstr>
      <vt:lpstr>Snímka 4</vt:lpstr>
      <vt:lpstr>charakteristika odborného zamerania  a učebný plán odborného zamerania:</vt:lpstr>
      <vt:lpstr>Snímka 6</vt:lpstr>
      <vt:lpstr>Snímka 7</vt:lpstr>
      <vt:lpstr>Akcie, ktorých sme sa zúčastnili:</vt:lpstr>
      <vt:lpstr>Snímka 9</vt:lpstr>
      <vt:lpstr>Otvorenie Areálu  kynológie</vt:lpstr>
      <vt:lpstr>Deň otvorených  dverí</vt:lpstr>
      <vt:lpstr>My a naši psíkovia</vt:lpstr>
      <vt:lpstr>Snímka 13</vt:lpstr>
      <vt:lpstr>Snímka 14</vt:lpstr>
      <vt:lpstr>Snímka 15</vt:lpstr>
      <vt:lpstr>Snímka 16</vt:lpstr>
      <vt:lpstr>Snímka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pc</dc:creator>
  <cp:lastModifiedBy>Kabinet II</cp:lastModifiedBy>
  <cp:revision>66</cp:revision>
  <dcterms:created xsi:type="dcterms:W3CDTF">2013-11-20T10:45:43Z</dcterms:created>
  <dcterms:modified xsi:type="dcterms:W3CDTF">2013-12-12T08:23:01Z</dcterms:modified>
</cp:coreProperties>
</file>