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818"/>
    <a:srgbClr val="02160D"/>
    <a:srgbClr val="3366FF"/>
    <a:srgbClr val="008080"/>
    <a:srgbClr val="FFFF00"/>
    <a:srgbClr val="180DEF"/>
    <a:srgbClr val="A89DFB"/>
    <a:srgbClr val="6DD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84" d="100"/>
          <a:sy n="84" d="100"/>
        </p:scale>
        <p:origin x="1435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34A2B-35AB-42C1-85C1-2CF6AE3FA90B}" type="datetimeFigureOut">
              <a:rPr lang="sk-SK" smtClean="0"/>
              <a:pPr/>
              <a:t>12.10.2020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D2D65-968C-4B35-867F-E0B1CB7B3B0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750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D2D65-968C-4B35-867F-E0B1CB7B3B01}" type="slidenum">
              <a:rPr lang="sk-SK" smtClean="0"/>
              <a:pPr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6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8548-1F89-4D19-96CF-F64D8012BED5}" type="datetimeFigureOut">
              <a:rPr lang="sk-SK" smtClean="0"/>
              <a:pPr/>
              <a:t>12.10.2020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0B4B-A566-447F-8047-B9C8B854EF2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8548-1F89-4D19-96CF-F64D8012BED5}" type="datetimeFigureOut">
              <a:rPr lang="sk-SK" smtClean="0"/>
              <a:pPr/>
              <a:t>12.10.2020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0B4B-A566-447F-8047-B9C8B854EF2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8548-1F89-4D19-96CF-F64D8012BED5}" type="datetimeFigureOut">
              <a:rPr lang="sk-SK" smtClean="0"/>
              <a:pPr/>
              <a:t>12.10.2020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0B4B-A566-447F-8047-B9C8B854EF2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8548-1F89-4D19-96CF-F64D8012BED5}" type="datetimeFigureOut">
              <a:rPr lang="sk-SK" smtClean="0"/>
              <a:pPr/>
              <a:t>12.10.2020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0B4B-A566-447F-8047-B9C8B854EF2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8548-1F89-4D19-96CF-F64D8012BED5}" type="datetimeFigureOut">
              <a:rPr lang="sk-SK" smtClean="0"/>
              <a:pPr/>
              <a:t>12.10.2020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ECA0B4B-A566-447F-8047-B9C8B854EF2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8548-1F89-4D19-96CF-F64D8012BED5}" type="datetimeFigureOut">
              <a:rPr lang="sk-SK" smtClean="0"/>
              <a:pPr/>
              <a:t>12.10.2020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0B4B-A566-447F-8047-B9C8B854EF2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8548-1F89-4D19-96CF-F64D8012BED5}" type="datetimeFigureOut">
              <a:rPr lang="sk-SK" smtClean="0"/>
              <a:pPr/>
              <a:t>12.10.2020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0B4B-A566-447F-8047-B9C8B854EF2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8548-1F89-4D19-96CF-F64D8012BED5}" type="datetimeFigureOut">
              <a:rPr lang="sk-SK" smtClean="0"/>
              <a:pPr/>
              <a:t>12.10.2020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0B4B-A566-447F-8047-B9C8B854EF2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8548-1F89-4D19-96CF-F64D8012BED5}" type="datetimeFigureOut">
              <a:rPr lang="sk-SK" smtClean="0"/>
              <a:pPr/>
              <a:t>12.10.2020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0B4B-A566-447F-8047-B9C8B854EF2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8548-1F89-4D19-96CF-F64D8012BED5}" type="datetimeFigureOut">
              <a:rPr lang="sk-SK" smtClean="0"/>
              <a:pPr/>
              <a:t>12.10.2020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0B4B-A566-447F-8047-B9C8B854EF2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sk-S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Ak chcete pridať obrázok, kliknite na ikonu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8548-1F89-4D19-96CF-F64D8012BED5}" type="datetimeFigureOut">
              <a:rPr lang="sk-SK" smtClean="0"/>
              <a:pPr/>
              <a:t>12.10.2020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0B4B-A566-447F-8047-B9C8B854EF2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D9B8548-1F89-4D19-96CF-F64D8012BED5}" type="datetimeFigureOut">
              <a:rPr lang="sk-SK" smtClean="0"/>
              <a:pPr/>
              <a:t>12.10.2020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CA0B4B-A566-447F-8047-B9C8B854EF2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spospredza.edu.sk/" TargetMode="Externa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1600" y="4365104"/>
            <a:ext cx="7175351" cy="1793167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sk-SK" sz="6000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sk-SK" sz="6000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sk-SK" sz="6000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Obrázok 5" descr="58711_1450193856981_450756_n.jpg"/>
          <p:cNvPicPr>
            <a:picLocks noChangeAspect="1"/>
          </p:cNvPicPr>
          <p:nvPr/>
        </p:nvPicPr>
        <p:blipFill>
          <a:blip r:embed="rId2" cstate="print"/>
          <a:srcRect b="18868"/>
          <a:stretch>
            <a:fillRect/>
          </a:stretch>
        </p:blipFill>
        <p:spPr>
          <a:xfrm>
            <a:off x="5796136" y="1988840"/>
            <a:ext cx="3096344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 descr="ca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4005064"/>
            <a:ext cx="2583959" cy="23301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79512" y="260648"/>
            <a:ext cx="871296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4763" algn="l"/>
              </a:tabLst>
            </a:pPr>
            <a:r>
              <a:rPr kumimoji="0" lang="sk-SK" sz="3200" b="1" i="0" u="none" strike="noStrike" cap="none" normalizeH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Stredná odborná škola poľnohospodárstva </a:t>
            </a:r>
            <a:br>
              <a:rPr kumimoji="0" lang="sk-SK" sz="3200" b="1" i="0" u="none" strike="noStrike" cap="none" normalizeH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</a:br>
            <a:r>
              <a:rPr kumimoji="0" lang="sk-SK" sz="3200" b="1" i="0" u="none" strike="noStrike" cap="none" normalizeH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a služieb na vid</a:t>
            </a:r>
            <a:r>
              <a:rPr kumimoji="0" lang="sk-SK" sz="3200" b="1" i="0" u="none" strike="noStrike" cap="none" normalizeH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ieku</a:t>
            </a:r>
            <a:endParaRPr kumimoji="0" lang="sk-SK" sz="3200" b="0" i="0" u="none" strike="noStrike" cap="none" normalizeH="0" dirty="0" smtClean="0">
              <a:ln>
                <a:noFill/>
              </a:ln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4763" algn="l"/>
              </a:tabLst>
            </a:pP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Predmestská 82, 010 01 Žilina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-252536" y="1916832"/>
            <a:ext cx="6942385" cy="206210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3600" b="1" i="1" dirty="0">
                <a:ln w="12700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Manažment regionálneho </a:t>
            </a:r>
            <a:endParaRPr lang="sk-SK" sz="3600" b="1" i="1" dirty="0" smtClean="0">
              <a:ln w="12700">
                <a:solidFill>
                  <a:schemeClr val="tx2">
                    <a:lumMod val="10000"/>
                  </a:schemeClr>
                </a:solidFill>
                <a:prstDash val="solid"/>
              </a:ln>
              <a:solidFill>
                <a:schemeClr val="tx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  <a:p>
            <a:pPr algn="ctr"/>
            <a:r>
              <a:rPr lang="sk-SK" sz="3600" b="1" i="1" dirty="0" smtClean="0">
                <a:ln w="12700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cestovného ruchu</a:t>
            </a:r>
            <a:br>
              <a:rPr lang="sk-SK" sz="3600" b="1" i="1" dirty="0" smtClean="0">
                <a:ln w="12700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</a:br>
            <a:endParaRPr lang="sk-SK" sz="2400" b="1" i="1" dirty="0" smtClean="0">
              <a:ln w="12700">
                <a:solidFill>
                  <a:schemeClr val="tx2">
                    <a:lumMod val="10000"/>
                  </a:schemeClr>
                </a:solidFill>
                <a:prstDash val="solid"/>
              </a:ln>
              <a:solidFill>
                <a:schemeClr val="tx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  <a:p>
            <a:pPr algn="ctr"/>
            <a:r>
              <a:rPr lang="sk-SK" sz="3200" b="1" i="1" cap="none" spc="0" dirty="0" smtClean="0">
                <a:ln w="3155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Študijný odbor  </a:t>
            </a:r>
            <a:r>
              <a:rPr lang="sk-SK" sz="3200" b="1" i="1" cap="none" spc="0" dirty="0">
                <a:ln w="3155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6324 </a:t>
            </a:r>
            <a:r>
              <a:rPr lang="sk-SK" sz="3200" b="1" i="1" cap="none" spc="0" dirty="0" smtClean="0">
                <a:ln w="3155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 </a:t>
            </a:r>
            <a:endParaRPr lang="sk-SK" sz="3200" b="1" i="1" cap="none" spc="0" dirty="0">
              <a:ln w="31550" cmpd="sng">
                <a:solidFill>
                  <a:schemeClr val="tx2">
                    <a:lumMod val="10000"/>
                  </a:schemeClr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5116070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images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5" y="2996952"/>
            <a:ext cx="2403359" cy="1800200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04056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2160D"/>
              </a:buClr>
            </a:pPr>
            <a:r>
              <a:rPr lang="sk-SK" altLang="sk-SK" sz="3200" dirty="0">
                <a:solidFill>
                  <a:srgbClr val="02160D"/>
                </a:solidFill>
              </a:rPr>
              <a:t>Súčasťou je aj certifikát o absolvovaní kurzu prvej pomoci</a:t>
            </a:r>
            <a:r>
              <a:rPr lang="cs-CZ" altLang="sk-SK" sz="3200" dirty="0">
                <a:solidFill>
                  <a:srgbClr val="02160D"/>
                </a:solidFill>
              </a:rPr>
              <a:t>   </a:t>
            </a:r>
          </a:p>
          <a:p>
            <a:pPr>
              <a:buClr>
                <a:srgbClr val="02160D"/>
              </a:buClr>
            </a:pPr>
            <a:r>
              <a:rPr lang="cs-CZ" altLang="sk-SK" sz="3200" dirty="0" err="1">
                <a:solidFill>
                  <a:srgbClr val="02160D"/>
                </a:solidFill>
              </a:rPr>
              <a:t>Kvalifikácia</a:t>
            </a:r>
            <a:r>
              <a:rPr lang="cs-CZ" altLang="sk-SK" sz="3200" dirty="0">
                <a:solidFill>
                  <a:srgbClr val="02160D"/>
                </a:solidFill>
              </a:rPr>
              <a:t> </a:t>
            </a:r>
            <a:r>
              <a:rPr lang="cs-CZ" altLang="sk-SK" sz="3200" dirty="0" err="1">
                <a:solidFill>
                  <a:srgbClr val="02160D"/>
                </a:solidFill>
              </a:rPr>
              <a:t>navyše</a:t>
            </a:r>
            <a:r>
              <a:rPr lang="cs-CZ" altLang="sk-SK" sz="3200" dirty="0">
                <a:solidFill>
                  <a:srgbClr val="02160D"/>
                </a:solidFill>
              </a:rPr>
              <a:t> </a:t>
            </a:r>
          </a:p>
          <a:p>
            <a:pPr>
              <a:buClr>
                <a:srgbClr val="02160D"/>
              </a:buClr>
            </a:pPr>
            <a:r>
              <a:rPr lang="cs-CZ" altLang="sk-SK" sz="3200" dirty="0" err="1">
                <a:solidFill>
                  <a:srgbClr val="02160D"/>
                </a:solidFill>
              </a:rPr>
              <a:t>Práca</a:t>
            </a:r>
            <a:r>
              <a:rPr lang="cs-CZ" altLang="sk-SK" sz="3200" dirty="0">
                <a:solidFill>
                  <a:srgbClr val="02160D"/>
                </a:solidFill>
              </a:rPr>
              <a:t> </a:t>
            </a:r>
            <a:r>
              <a:rPr lang="cs-CZ" altLang="sk-SK" sz="3200" dirty="0" err="1">
                <a:solidFill>
                  <a:srgbClr val="02160D"/>
                </a:solidFill>
              </a:rPr>
              <a:t>pre</a:t>
            </a:r>
            <a:r>
              <a:rPr lang="cs-CZ" altLang="sk-SK" sz="3200" dirty="0">
                <a:solidFill>
                  <a:srgbClr val="02160D"/>
                </a:solidFill>
              </a:rPr>
              <a:t> cestovné </a:t>
            </a:r>
            <a:r>
              <a:rPr lang="cs-CZ" altLang="sk-SK" sz="3200" dirty="0" err="1">
                <a:solidFill>
                  <a:srgbClr val="02160D"/>
                </a:solidFill>
              </a:rPr>
              <a:t>kancelárie</a:t>
            </a:r>
            <a:r>
              <a:rPr lang="cs-CZ" altLang="sk-SK" sz="3200" dirty="0">
                <a:solidFill>
                  <a:srgbClr val="02160D"/>
                </a:solidFill>
              </a:rPr>
              <a:t> </a:t>
            </a:r>
            <a:r>
              <a:rPr lang="cs-CZ" altLang="sk-SK" sz="3200" dirty="0" err="1">
                <a:solidFill>
                  <a:srgbClr val="02160D"/>
                </a:solidFill>
              </a:rPr>
              <a:t>ako</a:t>
            </a:r>
            <a:r>
              <a:rPr lang="cs-CZ" altLang="sk-SK" sz="3200" dirty="0">
                <a:solidFill>
                  <a:srgbClr val="02160D"/>
                </a:solidFill>
              </a:rPr>
              <a:t>:</a:t>
            </a:r>
          </a:p>
          <a:p>
            <a:pPr lvl="1">
              <a:buClr>
                <a:schemeClr val="tx2">
                  <a:lumMod val="25000"/>
                </a:schemeClr>
              </a:buClr>
              <a:buFont typeface="Wingdings" pitchFamily="2" charset="2"/>
              <a:buChar char="Ø"/>
            </a:pPr>
            <a:r>
              <a:rPr lang="cs-CZ" altLang="sk-SK" sz="3200" b="1" dirty="0" err="1"/>
              <a:t>sprievodca</a:t>
            </a:r>
            <a:r>
              <a:rPr lang="cs-CZ" altLang="sk-SK" sz="3200" b="1" dirty="0"/>
              <a:t> CR</a:t>
            </a:r>
          </a:p>
          <a:p>
            <a:pPr lvl="1">
              <a:buClr>
                <a:schemeClr val="tx2">
                  <a:lumMod val="25000"/>
                </a:schemeClr>
              </a:buClr>
              <a:buFont typeface="Wingdings" pitchFamily="2" charset="2"/>
              <a:buChar char="Ø"/>
            </a:pPr>
            <a:r>
              <a:rPr lang="cs-CZ" altLang="sk-SK" sz="3200" b="1" dirty="0" err="1"/>
              <a:t>vedúci</a:t>
            </a:r>
            <a:r>
              <a:rPr lang="cs-CZ" altLang="sk-SK" sz="3200" b="1" dirty="0"/>
              <a:t> </a:t>
            </a:r>
            <a:r>
              <a:rPr lang="cs-CZ" altLang="sk-SK" sz="3200" b="1" dirty="0" err="1"/>
              <a:t>zájazdu</a:t>
            </a:r>
            <a:endParaRPr lang="cs-CZ" altLang="sk-SK" sz="3200" b="1" dirty="0"/>
          </a:p>
          <a:p>
            <a:pPr lvl="1">
              <a:buClr>
                <a:schemeClr val="tx2">
                  <a:lumMod val="25000"/>
                </a:schemeClr>
              </a:buClr>
              <a:buFont typeface="Wingdings" pitchFamily="2" charset="2"/>
              <a:buChar char="Ø"/>
            </a:pPr>
            <a:r>
              <a:rPr lang="cs-CZ" altLang="sk-SK" sz="3200" b="1" dirty="0"/>
              <a:t>delegát</a:t>
            </a:r>
            <a:r>
              <a:rPr lang="cs-CZ" altLang="sk-SK" sz="3200" dirty="0"/>
              <a:t> </a:t>
            </a:r>
            <a:r>
              <a:rPr lang="cs-CZ" altLang="sk-SK" sz="3200" dirty="0">
                <a:solidFill>
                  <a:srgbClr val="02160D"/>
                </a:solidFill>
              </a:rPr>
              <a:t>v </a:t>
            </a:r>
            <a:r>
              <a:rPr lang="cs-CZ" altLang="sk-SK" sz="3200" dirty="0" err="1">
                <a:solidFill>
                  <a:srgbClr val="02160D"/>
                </a:solidFill>
              </a:rPr>
              <a:t>zaujímavých</a:t>
            </a:r>
            <a:r>
              <a:rPr lang="cs-CZ" altLang="sk-SK" sz="3200" dirty="0">
                <a:solidFill>
                  <a:srgbClr val="02160D"/>
                </a:solidFill>
              </a:rPr>
              <a:t> </a:t>
            </a:r>
            <a:r>
              <a:rPr lang="cs-CZ" altLang="sk-SK" sz="3200" dirty="0" err="1">
                <a:solidFill>
                  <a:srgbClr val="02160D"/>
                </a:solidFill>
              </a:rPr>
              <a:t>destináciách</a:t>
            </a:r>
            <a:endParaRPr lang="cs-CZ" altLang="sk-SK" sz="3200" dirty="0">
              <a:solidFill>
                <a:srgbClr val="02160D"/>
              </a:solidFill>
            </a:endParaRPr>
          </a:p>
          <a:p>
            <a:pPr>
              <a:buClr>
                <a:srgbClr val="02160D"/>
              </a:buClr>
            </a:pPr>
            <a:r>
              <a:rPr lang="cs-CZ" altLang="sk-SK" sz="3200" dirty="0" err="1">
                <a:solidFill>
                  <a:srgbClr val="02160D"/>
                </a:solidFill>
              </a:rPr>
              <a:t>Práca</a:t>
            </a:r>
            <a:r>
              <a:rPr lang="cs-CZ" altLang="sk-SK" sz="3200" dirty="0">
                <a:solidFill>
                  <a:srgbClr val="02160D"/>
                </a:solidFill>
              </a:rPr>
              <a:t> </a:t>
            </a:r>
            <a:r>
              <a:rPr lang="cs-CZ" altLang="sk-SK" sz="3200" dirty="0" err="1">
                <a:solidFill>
                  <a:srgbClr val="02160D"/>
                </a:solidFill>
              </a:rPr>
              <a:t>pre</a:t>
            </a:r>
            <a:r>
              <a:rPr lang="cs-CZ" altLang="sk-SK" sz="3200" dirty="0">
                <a:solidFill>
                  <a:srgbClr val="02160D"/>
                </a:solidFill>
              </a:rPr>
              <a:t> TIK </a:t>
            </a:r>
            <a:r>
              <a:rPr lang="cs-CZ" altLang="sk-SK" sz="3200" dirty="0" err="1">
                <a:solidFill>
                  <a:srgbClr val="02160D"/>
                </a:solidFill>
              </a:rPr>
              <a:t>ako</a:t>
            </a:r>
            <a:r>
              <a:rPr lang="cs-CZ" altLang="sk-SK" sz="3200" dirty="0">
                <a:solidFill>
                  <a:srgbClr val="02160D"/>
                </a:solidFill>
              </a:rPr>
              <a:t> </a:t>
            </a:r>
            <a:r>
              <a:rPr lang="cs-CZ" altLang="sk-SK" sz="3200" b="1" dirty="0" err="1"/>
              <a:t>miestny</a:t>
            </a:r>
            <a:r>
              <a:rPr lang="cs-CZ" altLang="sk-SK" sz="3200" b="1" dirty="0"/>
              <a:t> </a:t>
            </a:r>
            <a:r>
              <a:rPr lang="cs-CZ" altLang="sk-SK" sz="3200" b="1" dirty="0" err="1"/>
              <a:t>sprievodca</a:t>
            </a:r>
            <a:endParaRPr lang="cs-CZ" altLang="sk-SK" sz="3200" dirty="0"/>
          </a:p>
          <a:p>
            <a:pPr>
              <a:buClr>
                <a:srgbClr val="02160D"/>
              </a:buClr>
            </a:pPr>
            <a:r>
              <a:rPr lang="cs-CZ" altLang="sk-SK" sz="3200" dirty="0" err="1">
                <a:solidFill>
                  <a:srgbClr val="02160D"/>
                </a:solidFill>
              </a:rPr>
              <a:t>Možnosť</a:t>
            </a:r>
            <a:r>
              <a:rPr lang="cs-CZ" altLang="sk-SK" sz="3200" dirty="0">
                <a:solidFill>
                  <a:srgbClr val="02160D"/>
                </a:solidFill>
              </a:rPr>
              <a:t> </a:t>
            </a:r>
            <a:r>
              <a:rPr lang="cs-CZ" altLang="sk-SK" sz="3200" dirty="0" err="1">
                <a:solidFill>
                  <a:srgbClr val="02160D"/>
                </a:solidFill>
              </a:rPr>
              <a:t>samostatne</a:t>
            </a:r>
            <a:r>
              <a:rPr lang="cs-CZ" altLang="sk-SK" sz="3200" dirty="0">
                <a:solidFill>
                  <a:srgbClr val="02160D"/>
                </a:solidFill>
              </a:rPr>
              <a:t> </a:t>
            </a:r>
            <a:r>
              <a:rPr lang="cs-CZ" altLang="sk-SK" sz="3200" dirty="0" err="1">
                <a:solidFill>
                  <a:srgbClr val="02160D"/>
                </a:solidFill>
              </a:rPr>
              <a:t>podnikať</a:t>
            </a:r>
            <a:r>
              <a:rPr lang="cs-CZ" altLang="sk-SK" sz="3200" dirty="0">
                <a:solidFill>
                  <a:srgbClr val="02160D"/>
                </a:solidFill>
              </a:rPr>
              <a:t> </a:t>
            </a:r>
            <a:r>
              <a:rPr lang="cs-CZ" altLang="sk-SK" sz="3200" dirty="0" smtClean="0">
                <a:solidFill>
                  <a:srgbClr val="02160D"/>
                </a:solidFill>
              </a:rPr>
              <a:t/>
            </a:r>
            <a:br>
              <a:rPr lang="cs-CZ" altLang="sk-SK" sz="3200" dirty="0" smtClean="0">
                <a:solidFill>
                  <a:srgbClr val="02160D"/>
                </a:solidFill>
              </a:rPr>
            </a:br>
            <a:r>
              <a:rPr lang="cs-CZ" altLang="sk-SK" sz="3200" dirty="0" smtClean="0">
                <a:solidFill>
                  <a:srgbClr val="02160D"/>
                </a:solidFill>
              </a:rPr>
              <a:t>(</a:t>
            </a:r>
            <a:r>
              <a:rPr lang="cs-CZ" altLang="sk-SK" sz="3200" dirty="0" err="1">
                <a:solidFill>
                  <a:srgbClr val="02160D"/>
                </a:solidFill>
              </a:rPr>
              <a:t>viazaná</a:t>
            </a:r>
            <a:r>
              <a:rPr lang="cs-CZ" altLang="sk-SK" sz="3200" dirty="0">
                <a:solidFill>
                  <a:srgbClr val="02160D"/>
                </a:solidFill>
              </a:rPr>
              <a:t> </a:t>
            </a:r>
            <a:r>
              <a:rPr lang="cs-CZ" altLang="sk-SK" sz="3200" dirty="0" err="1">
                <a:solidFill>
                  <a:srgbClr val="02160D"/>
                </a:solidFill>
              </a:rPr>
              <a:t>živnosť</a:t>
            </a:r>
            <a:r>
              <a:rPr lang="cs-CZ" altLang="sk-SK" sz="3200" dirty="0">
                <a:solidFill>
                  <a:srgbClr val="02160D"/>
                </a:solidFill>
              </a:rPr>
              <a:t>)</a:t>
            </a:r>
          </a:p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1541887" y="0"/>
            <a:ext cx="60035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altLang="sk-SK" sz="4800" b="1" i="1" cap="none" spc="50" dirty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Využitie </a:t>
            </a:r>
            <a:r>
              <a:rPr lang="sk-SK" altLang="sk-SK" sz="4800" b="1" i="1" cap="none" spc="50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osvedčenia</a:t>
            </a:r>
          </a:p>
          <a:p>
            <a:pPr algn="ctr"/>
            <a:r>
              <a:rPr lang="sk-SK" altLang="sk-SK" sz="4800" b="1" i="1" cap="none" spc="50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 sprievodcu </a:t>
            </a:r>
            <a:r>
              <a:rPr lang="sk-SK" altLang="sk-SK" sz="4800" b="1" i="1" cap="none" spc="50" dirty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v praxi</a:t>
            </a:r>
            <a:endParaRPr lang="sk-SK" sz="4800" b="1" i="1" cap="none" spc="50" dirty="0">
              <a:ln w="12700" cmpd="sng">
                <a:solidFill>
                  <a:schemeClr val="tx2">
                    <a:lumMod val="10000"/>
                  </a:schemeClr>
                </a:solidFill>
                <a:prstDash val="solid"/>
              </a:ln>
              <a:solidFill>
                <a:schemeClr val="tx2">
                  <a:lumMod val="2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5" name="Obrázok 4" descr="prevziať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16832"/>
            <a:ext cx="1835696" cy="102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6095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916832"/>
            <a:ext cx="8496944" cy="4464536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sk-SK" sz="3200" dirty="0" smtClean="0">
                <a:solidFill>
                  <a:srgbClr val="02160D"/>
                </a:solidFill>
              </a:rPr>
              <a:t>Študenti ktorí navštevujú tento zaujímavý odbor majú možnosť reálne si vyskúšať, naplánovať a zrealizovať rôzne výlety, </a:t>
            </a:r>
            <a:br>
              <a:rPr lang="sk-SK" sz="3200" dirty="0" smtClean="0">
                <a:solidFill>
                  <a:srgbClr val="02160D"/>
                </a:solidFill>
              </a:rPr>
            </a:br>
            <a:r>
              <a:rPr lang="sk-SK" sz="3200" dirty="0" smtClean="0">
                <a:solidFill>
                  <a:srgbClr val="02160D"/>
                </a:solidFill>
              </a:rPr>
              <a:t>pri ktorých sa naučia čo všetko treba urobiť pre spokojnosť svojich zákazníkov.</a:t>
            </a:r>
          </a:p>
        </p:txBody>
      </p:sp>
      <p:sp>
        <p:nvSpPr>
          <p:cNvPr id="4" name="Obdĺžnik 3"/>
          <p:cNvSpPr/>
          <p:nvPr/>
        </p:nvSpPr>
        <p:spPr>
          <a:xfrm>
            <a:off x="1041624" y="188640"/>
            <a:ext cx="7346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i="1" cap="none" spc="50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Nie je to všetko len</a:t>
            </a:r>
          </a:p>
          <a:p>
            <a:pPr algn="ctr"/>
            <a:r>
              <a:rPr lang="sk-SK" sz="5400" b="1" i="1" cap="none" spc="50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 o učení, „mučení“... </a:t>
            </a:r>
            <a:r>
              <a:rPr lang="sk-SK" sz="5400" b="1" i="1" cap="none" spc="50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58000" dir="5400000" sy="-100000" algn="bl" rotWithShape="0"/>
                </a:effectLst>
                <a:sym typeface="Wingdings" pitchFamily="2" charset="2"/>
              </a:rPr>
              <a:t></a:t>
            </a:r>
            <a:endParaRPr lang="sk-SK" sz="5400" b="1" i="1" cap="none" spc="50" dirty="0">
              <a:ln w="12700" cmpd="sng">
                <a:solidFill>
                  <a:schemeClr val="tx2">
                    <a:lumMod val="10000"/>
                  </a:schemeClr>
                </a:solidFill>
                <a:prstDash val="solid"/>
              </a:ln>
              <a:solidFill>
                <a:schemeClr val="tx2">
                  <a:lumMod val="2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5" name="Obrázok 4" descr="582698_3795250441930_211954674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581128"/>
            <a:ext cx="260962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205029_4204086702581_157794112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4581128"/>
            <a:ext cx="266429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333426_440657079301517_180864383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581128"/>
            <a:ext cx="264029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652033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2492896"/>
            <a:ext cx="8964488" cy="3701008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sk-SK" sz="3200" dirty="0" smtClean="0">
                <a:solidFill>
                  <a:srgbClr val="02160D"/>
                </a:solidFill>
              </a:rPr>
              <a:t>V rámci </a:t>
            </a:r>
            <a:r>
              <a:rPr lang="sk-SK" sz="3200" b="1" dirty="0" smtClean="0"/>
              <a:t>predmetu podnikanie v cestovnom ruchu si </a:t>
            </a:r>
            <a:r>
              <a:rPr lang="sk-SK" sz="3200" dirty="0" smtClean="0">
                <a:solidFill>
                  <a:srgbClr val="02160D"/>
                </a:solidFill>
              </a:rPr>
              <a:t>študenti vytvoria simulačné študentské spoločnosti (</a:t>
            </a:r>
            <a:r>
              <a:rPr lang="sk-SK" sz="3200" dirty="0" err="1" smtClean="0">
                <a:solidFill>
                  <a:srgbClr val="02160D"/>
                </a:solidFill>
              </a:rPr>
              <a:t>š.s</a:t>
            </a:r>
            <a:r>
              <a:rPr lang="sk-SK" sz="3200" dirty="0" smtClean="0">
                <a:solidFill>
                  <a:srgbClr val="02160D"/>
                </a:solidFill>
              </a:rPr>
              <a:t>.) v ktorých sa naučia základy podnikania. Ako vytvoriť vlastnú firmu, predať  produkt, dosiahnuť zisk, spokojnosť zákazníkov a nestratiť pri tom svoju noblesu. </a:t>
            </a:r>
          </a:p>
          <a:p>
            <a:endParaRPr lang="sk-SK" dirty="0"/>
          </a:p>
        </p:txBody>
      </p:sp>
      <p:pic>
        <p:nvPicPr>
          <p:cNvPr id="4" name="Obrázok 3" descr="536823_3098003571194_112488656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259228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182322_525986320754684_521679327_n.jpg"/>
          <p:cNvPicPr>
            <a:picLocks noChangeAspect="1"/>
          </p:cNvPicPr>
          <p:nvPr/>
        </p:nvPicPr>
        <p:blipFill>
          <a:blip r:embed="rId3" cstate="print"/>
          <a:srcRect l="3386" t="20513" r="22096"/>
          <a:stretch>
            <a:fillRect/>
          </a:stretch>
        </p:blipFill>
        <p:spPr>
          <a:xfrm>
            <a:off x="3236851" y="332656"/>
            <a:ext cx="2775309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198250_4130772869781_2091724452_n.jpg"/>
          <p:cNvPicPr>
            <a:picLocks noChangeAspect="1"/>
          </p:cNvPicPr>
          <p:nvPr/>
        </p:nvPicPr>
        <p:blipFill>
          <a:blip r:embed="rId4" cstate="print"/>
          <a:srcRect l="10794"/>
          <a:stretch>
            <a:fillRect/>
          </a:stretch>
        </p:blipFill>
        <p:spPr>
          <a:xfrm>
            <a:off x="6214545" y="332656"/>
            <a:ext cx="2569415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162299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1499_614645845222064_19788781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221088"/>
            <a:ext cx="360040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ok 3" descr="428889_3578590785574_175339272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3573016"/>
            <a:ext cx="2160240" cy="3000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260648"/>
            <a:ext cx="8532440" cy="5832648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Ďalším zaujímavým predmetom je PRAX: </a:t>
            </a:r>
          </a:p>
          <a:p>
            <a:pPr marL="662940" lvl="1" indent="-342900">
              <a:buClrTx/>
              <a:buFont typeface="Wingdings" pitchFamily="2" charset="2"/>
              <a:buChar char="ü"/>
            </a:pPr>
            <a:r>
              <a:rPr lang="sk-SK" sz="2800" dirty="0" smtClean="0">
                <a:solidFill>
                  <a:srgbClr val="000818"/>
                </a:solidFill>
              </a:rPr>
              <a:t>Individuálna prax v podnikoch poskytujúcich </a:t>
            </a:r>
            <a:br>
              <a:rPr lang="sk-SK" sz="2800" dirty="0" smtClean="0">
                <a:solidFill>
                  <a:srgbClr val="000818"/>
                </a:solidFill>
              </a:rPr>
            </a:br>
            <a:r>
              <a:rPr lang="sk-SK" sz="2800" dirty="0" smtClean="0">
                <a:solidFill>
                  <a:srgbClr val="000818"/>
                </a:solidFill>
              </a:rPr>
              <a:t>služby cestovného ruchu</a:t>
            </a:r>
          </a:p>
          <a:p>
            <a:pPr marL="662940" lvl="1" indent="-342900">
              <a:buClrTx/>
              <a:buFont typeface="Wingdings" pitchFamily="2" charset="2"/>
              <a:buChar char="ü"/>
            </a:pPr>
            <a:r>
              <a:rPr lang="sk-SK" sz="2800" dirty="0" smtClean="0">
                <a:solidFill>
                  <a:srgbClr val="000818"/>
                </a:solidFill>
              </a:rPr>
              <a:t>Spoznávanie Slovenska</a:t>
            </a:r>
          </a:p>
          <a:p>
            <a:pPr marL="662940" lvl="1" indent="-342900">
              <a:buClrTx/>
              <a:buFont typeface="Wingdings" pitchFamily="2" charset="2"/>
              <a:buChar char="ü"/>
            </a:pPr>
            <a:r>
              <a:rPr lang="sk-SK" sz="2800" dirty="0" smtClean="0">
                <a:solidFill>
                  <a:srgbClr val="000818"/>
                </a:solidFill>
              </a:rPr>
              <a:t>Spoznávanie </a:t>
            </a:r>
            <a:r>
              <a:rPr lang="sk-SK" sz="2800" dirty="0" err="1" smtClean="0">
                <a:solidFill>
                  <a:srgbClr val="000818"/>
                </a:solidFill>
              </a:rPr>
              <a:t>Severopovažského</a:t>
            </a:r>
            <a:r>
              <a:rPr lang="sk-SK" sz="2800" dirty="0" smtClean="0">
                <a:solidFill>
                  <a:srgbClr val="000818"/>
                </a:solidFill>
              </a:rPr>
              <a:t> regiónu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sk-SK" sz="3200" dirty="0" smtClean="0">
                <a:solidFill>
                  <a:srgbClr val="02160D"/>
                </a:solidFill>
              </a:rPr>
              <a:t>Študenti sa môžu sa zúčastniť mnohých 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exkurzií </a:t>
            </a:r>
            <a:r>
              <a:rPr lang="sk-SK" sz="3200" dirty="0" smtClean="0">
                <a:solidFill>
                  <a:srgbClr val="02160D"/>
                </a:solidFill>
              </a:rPr>
              <a:t>z ktorých si odnesú veľa krásnych, zábavných a nezabudnuteľných spomienok</a:t>
            </a:r>
            <a:r>
              <a:rPr lang="sk-SK" sz="3200" b="1" dirty="0" smtClean="0">
                <a:solidFill>
                  <a:srgbClr val="02160D"/>
                </a:solidFill>
              </a:rPr>
              <a:t>... </a:t>
            </a:r>
            <a:r>
              <a:rPr lang="sk-SK" sz="3200" b="1" dirty="0" smtClean="0">
                <a:solidFill>
                  <a:srgbClr val="02160D"/>
                </a:solidFill>
                <a:sym typeface="Wingdings" pitchFamily="2" charset="2"/>
              </a:rPr>
              <a:t>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sk-SK" sz="3200" b="1" dirty="0" smtClean="0">
                <a:sym typeface="Wingdings" pitchFamily="2" charset="2"/>
              </a:rPr>
              <a:t>A ...</a:t>
            </a:r>
            <a:endParaRPr lang="sk-SK" sz="3200" b="1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4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14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4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altLang="sk-SK" sz="4800" i="1" spc="50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58000" dir="5400000" sy="-100000" algn="bl" rotWithShape="0"/>
                </a:effectLst>
                <a:latin typeface="+mn-lt"/>
              </a:rPr>
              <a:t>Naša škola</a:t>
            </a:r>
            <a:endParaRPr lang="sk-SK" sz="4800" i="1" spc="50" dirty="0">
              <a:ln w="12700" cmpd="sng">
                <a:solidFill>
                  <a:schemeClr val="tx2">
                    <a:lumMod val="10000"/>
                  </a:schemeClr>
                </a:solidFill>
                <a:prstDash val="solid"/>
              </a:ln>
              <a:solidFill>
                <a:schemeClr val="tx2">
                  <a:lumMod val="2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60000" endA="900" endPos="58000" dir="5400000" sy="-100000" algn="bl" rotWithShape="0"/>
              </a:effectLst>
              <a:latin typeface="+mn-lt"/>
            </a:endParaRPr>
          </a:p>
        </p:txBody>
      </p:sp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4" cstate="print"/>
          <a:srcRect b="16471"/>
          <a:stretch>
            <a:fillRect/>
          </a:stretch>
        </p:blipFill>
        <p:spPr bwMode="auto">
          <a:xfrm>
            <a:off x="971600" y="1340768"/>
            <a:ext cx="691276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539552" y="5013176"/>
            <a:ext cx="8229600" cy="1503040"/>
          </a:xfrm>
          <a:prstGeom prst="rect">
            <a:avLst/>
          </a:prstGeom>
        </p:spPr>
        <p:txBody>
          <a:bodyPr vert="horz" anchor="ctr">
            <a:normAutofit fontScale="77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sk-SK" sz="4800" b="1" i="1" u="none" strike="noStrike" kern="1200" cap="none" spc="50" normalizeH="0" baseline="0" noProof="0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58000" dir="5400000" sy="-100000" algn="bl" rotWithShape="0"/>
                </a:effectLst>
                <a:uLnTx/>
                <a:uFillTx/>
                <a:latin typeface="+mn-lt"/>
                <a:ea typeface="+mj-ea"/>
                <a:cs typeface="+mj-cs"/>
              </a:rPr>
              <a:t>SOŠ poľnohospodárstva a </a:t>
            </a:r>
            <a:r>
              <a:rPr kumimoji="0" lang="sk-SK" altLang="sk-SK" sz="4800" b="1" i="1" u="none" strike="noStrike" kern="1200" cap="none" spc="50" normalizeH="0" baseline="0" noProof="0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58000" dir="5400000" sy="-100000" algn="bl" rotWithShape="0"/>
                </a:effectLst>
                <a:uLnTx/>
                <a:uFillTx/>
                <a:ea typeface="+mj-ea"/>
                <a:cs typeface="+mj-cs"/>
              </a:rPr>
              <a:t>služieb</a:t>
            </a:r>
            <a:r>
              <a:rPr kumimoji="0" lang="sk-SK" altLang="sk-SK" sz="4800" b="1" i="1" u="none" strike="noStrike" kern="1200" cap="none" spc="50" normalizeH="0" baseline="0" noProof="0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58000" dir="5400000" sy="-100000" algn="bl" rotWithShape="0"/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  <a:br>
              <a:rPr kumimoji="0" lang="sk-SK" altLang="sk-SK" sz="4800" b="1" i="1" u="none" strike="noStrike" kern="1200" cap="none" spc="50" normalizeH="0" baseline="0" noProof="0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58000" dir="5400000" sy="-100000" algn="bl" rotWithShape="0"/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sk-SK" altLang="sk-SK" sz="4800" b="1" i="1" u="none" strike="noStrike" kern="1200" cap="none" spc="50" normalizeH="0" baseline="0" noProof="0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58000" dir="5400000" sy="-100000" algn="bl" rotWithShape="0"/>
                </a:effectLst>
                <a:uLnTx/>
                <a:uFillTx/>
                <a:latin typeface="+mn-lt"/>
                <a:ea typeface="+mj-ea"/>
                <a:cs typeface="+mj-cs"/>
              </a:rPr>
              <a:t>na vidieku</a:t>
            </a:r>
          </a:p>
          <a:p>
            <a:pPr lvl="0" algn="ctr">
              <a:spcBef>
                <a:spcPct val="0"/>
              </a:spcBef>
            </a:pPr>
            <a:r>
              <a:rPr lang="sk-SK" altLang="sk-SK" sz="4800" b="1" i="1" spc="50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58000" dir="5400000" sy="-100000" algn="bl" rotWithShape="0"/>
                </a:effectLst>
                <a:ea typeface="+mj-ea"/>
                <a:cs typeface="+mj-cs"/>
                <a:hlinkClick r:id="rId5"/>
              </a:rPr>
              <a:t>http://www.spospredza.edu.sk</a:t>
            </a:r>
            <a:endParaRPr lang="sk-SK" altLang="sk-SK" sz="4800" b="1" i="1" spc="50" dirty="0">
              <a:ln w="12700" cmpd="sng">
                <a:solidFill>
                  <a:schemeClr val="tx2">
                    <a:lumMod val="10000"/>
                  </a:schemeClr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60000" endA="900" endPos="58000" dir="5400000" sy="-100000" algn="bl" rotWithShape="0"/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6" t="35085" r="542" b="9214"/>
          <a:stretch/>
        </p:blipFill>
        <p:spPr bwMode="auto">
          <a:xfrm>
            <a:off x="0" y="1268760"/>
            <a:ext cx="9118346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5" b="33466"/>
          <a:stretch/>
        </p:blipFill>
        <p:spPr bwMode="auto">
          <a:xfrm>
            <a:off x="3707904" y="3140968"/>
            <a:ext cx="1296144" cy="77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611560" y="47667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 adresu:  </a:t>
            </a:r>
            <a:r>
              <a:rPr lang="sk-SK" sz="3600" b="1" i="1" dirty="0" smtClean="0">
                <a:solidFill>
                  <a:schemeClr val="tx2">
                    <a:lumMod val="10000"/>
                  </a:schemeClr>
                </a:solidFill>
              </a:rPr>
              <a:t>Predmestská 82, Žilina</a:t>
            </a:r>
            <a:endParaRPr lang="sk-SK" sz="36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683568" y="404664"/>
            <a:ext cx="5929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i="1" cap="none" spc="50" dirty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1. Základné údaje</a:t>
            </a:r>
          </a:p>
        </p:txBody>
      </p:sp>
      <p:pic>
        <p:nvPicPr>
          <p:cNvPr id="5" name="Obrázok 4" descr="prevziať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365104"/>
            <a:ext cx="260985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prevziať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359396"/>
            <a:ext cx="3115047" cy="2333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340768"/>
            <a:ext cx="7488832" cy="4896544"/>
          </a:xfrm>
        </p:spPr>
        <p:txBody>
          <a:bodyPr>
            <a:normAutofit fontScale="92500"/>
          </a:bodyPr>
          <a:lstStyle/>
          <a:p>
            <a:pPr>
              <a:buClrTx/>
            </a:pPr>
            <a:r>
              <a:rPr lang="sk-SK" sz="3600" b="1" dirty="0" smtClean="0"/>
              <a:t>Dĺžka </a:t>
            </a:r>
            <a:r>
              <a:rPr lang="sk-SK" sz="3600" b="1" dirty="0"/>
              <a:t>štúdia: </a:t>
            </a:r>
            <a:r>
              <a:rPr lang="sk-SK" sz="3600" dirty="0">
                <a:solidFill>
                  <a:srgbClr val="000818"/>
                </a:solidFill>
              </a:rPr>
              <a:t>4 roky</a:t>
            </a:r>
          </a:p>
          <a:p>
            <a:pPr>
              <a:buClrTx/>
            </a:pPr>
            <a:r>
              <a:rPr lang="sk-SK" sz="3600" b="1" dirty="0"/>
              <a:t>Odbor je určený: </a:t>
            </a:r>
            <a:r>
              <a:rPr lang="sk-SK" sz="3600" b="1" dirty="0" smtClean="0"/>
              <a:t/>
            </a:r>
            <a:br>
              <a:rPr lang="sk-SK" sz="3600" b="1" dirty="0" smtClean="0"/>
            </a:br>
            <a:r>
              <a:rPr lang="sk-SK" sz="3600" dirty="0" smtClean="0">
                <a:solidFill>
                  <a:srgbClr val="000818"/>
                </a:solidFill>
              </a:rPr>
              <a:t>dievčatám </a:t>
            </a:r>
            <a:r>
              <a:rPr lang="sk-SK" sz="3600" dirty="0">
                <a:solidFill>
                  <a:srgbClr val="000818"/>
                </a:solidFill>
              </a:rPr>
              <a:t>aj </a:t>
            </a:r>
            <a:r>
              <a:rPr lang="sk-SK" sz="3600" dirty="0" smtClean="0">
                <a:solidFill>
                  <a:srgbClr val="000818"/>
                </a:solidFill>
              </a:rPr>
              <a:t>chlapcom </a:t>
            </a:r>
            <a:endParaRPr lang="sk-SK" sz="3600" dirty="0">
              <a:solidFill>
                <a:srgbClr val="000818"/>
              </a:solidFill>
            </a:endParaRPr>
          </a:p>
          <a:p>
            <a:pPr>
              <a:buClrTx/>
            </a:pPr>
            <a:r>
              <a:rPr lang="sk-SK" sz="3600" b="1" dirty="0"/>
              <a:t>Podmienky prijatia:</a:t>
            </a:r>
            <a:endParaRPr lang="sk-SK" sz="3600" dirty="0"/>
          </a:p>
          <a:p>
            <a:pPr lvl="1">
              <a:buClrTx/>
              <a:buFont typeface="Wingdings" pitchFamily="2" charset="2"/>
              <a:buChar char="!"/>
            </a:pPr>
            <a:r>
              <a:rPr lang="sk-SK" sz="3500" dirty="0">
                <a:solidFill>
                  <a:srgbClr val="000818"/>
                </a:solidFill>
              </a:rPr>
              <a:t>úspešné ukončenie </a:t>
            </a:r>
            <a:r>
              <a:rPr lang="sk-SK" sz="3500" dirty="0" smtClean="0">
                <a:solidFill>
                  <a:srgbClr val="000818"/>
                </a:solidFill>
              </a:rPr>
              <a:t>9</a:t>
            </a:r>
            <a:r>
              <a:rPr lang="sk-SK" sz="3500" dirty="0">
                <a:solidFill>
                  <a:srgbClr val="000818"/>
                </a:solidFill>
              </a:rPr>
              <a:t>. ročníka ZŠ, </a:t>
            </a:r>
          </a:p>
          <a:p>
            <a:pPr lvl="1">
              <a:buClrTx/>
              <a:buFont typeface="Wingdings" pitchFamily="2" charset="2"/>
              <a:buChar char="!"/>
            </a:pPr>
            <a:r>
              <a:rPr lang="sk-SK" sz="3500" dirty="0">
                <a:solidFill>
                  <a:srgbClr val="000818"/>
                </a:solidFill>
              </a:rPr>
              <a:t>zdravotná spôsobilosť</a:t>
            </a:r>
          </a:p>
          <a:p>
            <a:pPr lvl="1">
              <a:buClrTx/>
              <a:buFont typeface="Wingdings" pitchFamily="2" charset="2"/>
              <a:buChar char="!"/>
            </a:pPr>
            <a:r>
              <a:rPr lang="sk-SK" sz="3500" dirty="0">
                <a:solidFill>
                  <a:srgbClr val="000818"/>
                </a:solidFill>
              </a:rPr>
              <a:t>vykonanie prijímacej skúšky (slovenský jazyk, matematika)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296479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1391538_653874921312440_189102253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88640"/>
            <a:ext cx="2339752" cy="1554960"/>
          </a:xfrm>
          <a:prstGeom prst="rect">
            <a:avLst/>
          </a:prstGeom>
        </p:spPr>
      </p:pic>
      <p:pic>
        <p:nvPicPr>
          <p:cNvPr id="5" name="Obrázok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365104"/>
            <a:ext cx="4142606" cy="1819805"/>
          </a:xfrm>
          <a:prstGeom prst="rect">
            <a:avLst/>
          </a:prstGeom>
        </p:spPr>
      </p:pic>
      <p:pic>
        <p:nvPicPr>
          <p:cNvPr id="6" name="Obrázok 5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988840"/>
            <a:ext cx="2466975" cy="1847850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620688"/>
            <a:ext cx="7092280" cy="5760640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buClrTx/>
            </a:pPr>
            <a:r>
              <a:rPr lang="sk-SK" sz="3600" b="1" dirty="0"/>
              <a:t>Spôsob ukončenia štúdia: </a:t>
            </a:r>
            <a:r>
              <a:rPr lang="sk-SK" sz="3600" dirty="0">
                <a:solidFill>
                  <a:srgbClr val="000818"/>
                </a:solidFill>
              </a:rPr>
              <a:t>maturitná </a:t>
            </a:r>
            <a:r>
              <a:rPr lang="sk-SK" sz="3600" dirty="0" smtClean="0">
                <a:solidFill>
                  <a:srgbClr val="000818"/>
                </a:solidFill>
              </a:rPr>
              <a:t>skúška </a:t>
            </a:r>
            <a:br>
              <a:rPr lang="sk-SK" sz="3600" dirty="0" smtClean="0">
                <a:solidFill>
                  <a:srgbClr val="000818"/>
                </a:solidFill>
              </a:rPr>
            </a:br>
            <a:endParaRPr lang="sk-SK" sz="1000" dirty="0">
              <a:solidFill>
                <a:srgbClr val="000818"/>
              </a:solidFill>
            </a:endParaRPr>
          </a:p>
          <a:p>
            <a:pPr>
              <a:spcBef>
                <a:spcPts val="300"/>
              </a:spcBef>
              <a:buClrTx/>
            </a:pPr>
            <a:r>
              <a:rPr lang="sk-SK" sz="3600" b="1" dirty="0"/>
              <a:t>Doklad o vzdelaní:</a:t>
            </a:r>
            <a:r>
              <a:rPr lang="sk-SK" sz="3600" dirty="0"/>
              <a:t> </a:t>
            </a:r>
            <a:endParaRPr lang="sk-SK" sz="3600" dirty="0" smtClean="0"/>
          </a:p>
          <a:p>
            <a:pPr>
              <a:spcBef>
                <a:spcPts val="300"/>
              </a:spcBef>
              <a:buClrTx/>
              <a:buNone/>
            </a:pPr>
            <a:r>
              <a:rPr lang="sk-SK" sz="3600" dirty="0" smtClean="0">
                <a:solidFill>
                  <a:srgbClr val="000818"/>
                </a:solidFill>
              </a:rPr>
              <a:t>    maturitné vysvedčenie </a:t>
            </a:r>
            <a:br>
              <a:rPr lang="sk-SK" sz="3600" dirty="0" smtClean="0">
                <a:solidFill>
                  <a:srgbClr val="000818"/>
                </a:solidFill>
              </a:rPr>
            </a:br>
            <a:endParaRPr lang="sk-SK" sz="1000" dirty="0">
              <a:solidFill>
                <a:srgbClr val="000818"/>
              </a:solidFill>
            </a:endParaRPr>
          </a:p>
          <a:p>
            <a:pPr>
              <a:spcBef>
                <a:spcPts val="300"/>
              </a:spcBef>
              <a:buClrTx/>
            </a:pPr>
            <a:r>
              <a:rPr lang="sk-SK" sz="3600" b="1" dirty="0"/>
              <a:t>Poskytnutý stupeň </a:t>
            </a:r>
            <a:r>
              <a:rPr lang="sk-SK" sz="3600" b="1" dirty="0" smtClean="0"/>
              <a:t>vzdelania</a:t>
            </a:r>
            <a:r>
              <a:rPr lang="sk-SK" sz="3600" b="1" dirty="0"/>
              <a:t>: </a:t>
            </a:r>
            <a:endParaRPr lang="sk-SK" sz="3600" b="1" dirty="0" smtClean="0"/>
          </a:p>
          <a:p>
            <a:pPr>
              <a:spcBef>
                <a:spcPts val="0"/>
              </a:spcBef>
              <a:buClrTx/>
              <a:buNone/>
            </a:pPr>
            <a:r>
              <a:rPr lang="sk-SK" sz="3600" dirty="0" smtClean="0">
                <a:solidFill>
                  <a:srgbClr val="000818"/>
                </a:solidFill>
              </a:rPr>
              <a:t>    </a:t>
            </a:r>
            <a:r>
              <a:rPr lang="sk-SK" sz="3200" dirty="0" smtClean="0">
                <a:solidFill>
                  <a:srgbClr val="000818"/>
                </a:solidFill>
              </a:rPr>
              <a:t>úplné </a:t>
            </a:r>
            <a:r>
              <a:rPr lang="sk-SK" sz="3200" dirty="0">
                <a:solidFill>
                  <a:srgbClr val="000818"/>
                </a:solidFill>
              </a:rPr>
              <a:t>stredné odborné </a:t>
            </a:r>
            <a:r>
              <a:rPr lang="sk-SK" sz="3200" dirty="0" smtClean="0">
                <a:solidFill>
                  <a:srgbClr val="000818"/>
                </a:solidFill>
              </a:rPr>
              <a:t>vzdelanie</a:t>
            </a:r>
            <a:r>
              <a:rPr lang="sk-SK" sz="3200" dirty="0">
                <a:solidFill>
                  <a:srgbClr val="000818"/>
                </a:solidFill>
              </a:rPr>
              <a:t>; </a:t>
            </a:r>
            <a:r>
              <a:rPr lang="sk-SK" sz="3200" dirty="0" smtClean="0">
                <a:solidFill>
                  <a:srgbClr val="000818"/>
                </a:solidFill>
              </a:rPr>
              <a:t/>
            </a:r>
            <a:br>
              <a:rPr lang="sk-SK" sz="3200" dirty="0" smtClean="0">
                <a:solidFill>
                  <a:srgbClr val="000818"/>
                </a:solidFill>
              </a:rPr>
            </a:br>
            <a:r>
              <a:rPr lang="sk-SK" sz="3200" dirty="0" smtClean="0">
                <a:solidFill>
                  <a:srgbClr val="000818"/>
                </a:solidFill>
              </a:rPr>
              <a:t>klasifikácia stupňov</a:t>
            </a:r>
            <a:br>
              <a:rPr lang="sk-SK" sz="3200" dirty="0" smtClean="0">
                <a:solidFill>
                  <a:srgbClr val="000818"/>
                </a:solidFill>
              </a:rPr>
            </a:br>
            <a:r>
              <a:rPr lang="sk-SK" sz="3200" dirty="0" smtClean="0">
                <a:solidFill>
                  <a:srgbClr val="000818"/>
                </a:solidFill>
              </a:rPr>
              <a:t>vzdelania </a:t>
            </a:r>
            <a:r>
              <a:rPr lang="sk-SK" sz="3200" dirty="0">
                <a:solidFill>
                  <a:srgbClr val="000818"/>
                </a:solidFill>
              </a:rPr>
              <a:t>podľa </a:t>
            </a:r>
            <a:r>
              <a:rPr lang="sk-SK" sz="3200" dirty="0" smtClean="0">
                <a:solidFill>
                  <a:srgbClr val="000818"/>
                </a:solidFill>
              </a:rPr>
              <a:t/>
            </a:r>
            <a:br>
              <a:rPr lang="sk-SK" sz="3200" dirty="0" smtClean="0">
                <a:solidFill>
                  <a:srgbClr val="000818"/>
                </a:solidFill>
              </a:rPr>
            </a:br>
            <a:r>
              <a:rPr lang="sk-SK" sz="3200" dirty="0" smtClean="0">
                <a:solidFill>
                  <a:srgbClr val="000818"/>
                </a:solidFill>
              </a:rPr>
              <a:t>ISCED-3A</a:t>
            </a:r>
            <a:endParaRPr lang="sk-SK" sz="3200" dirty="0">
              <a:solidFill>
                <a:srgbClr val="000818"/>
              </a:solidFill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8604733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680520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manažér 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strednej 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úrovne</a:t>
            </a:r>
          </a:p>
          <a:p>
            <a:pPr lvl="1">
              <a:buClrTx/>
            </a:pPr>
            <a:r>
              <a:rPr lang="sk-SK" sz="2600" dirty="0" smtClean="0">
                <a:solidFill>
                  <a:srgbClr val="000818"/>
                </a:solidFill>
              </a:rPr>
              <a:t>v </a:t>
            </a:r>
            <a:r>
              <a:rPr lang="sk-SK" sz="2600" dirty="0">
                <a:solidFill>
                  <a:srgbClr val="000818"/>
                </a:solidFill>
              </a:rPr>
              <a:t>podnikoch cestovného ruchu, </a:t>
            </a:r>
            <a:endParaRPr lang="sk-SK" sz="2600" dirty="0" smtClean="0">
              <a:solidFill>
                <a:srgbClr val="000818"/>
              </a:solidFill>
            </a:endParaRPr>
          </a:p>
          <a:p>
            <a:pPr lvl="1">
              <a:buClrTx/>
            </a:pPr>
            <a:r>
              <a:rPr lang="sk-SK" sz="2600" dirty="0" smtClean="0">
                <a:solidFill>
                  <a:srgbClr val="000818"/>
                </a:solidFill>
              </a:rPr>
              <a:t>v cestovných kanceláriách a agentúrach,</a:t>
            </a:r>
          </a:p>
          <a:p>
            <a:pPr lvl="1">
              <a:buClrTx/>
            </a:pPr>
            <a:r>
              <a:rPr lang="sk-SK" sz="2600" dirty="0" smtClean="0">
                <a:solidFill>
                  <a:srgbClr val="000818"/>
                </a:solidFill>
              </a:rPr>
              <a:t>v turistických informačných centrách,</a:t>
            </a:r>
          </a:p>
          <a:p>
            <a:pPr lvl="1">
              <a:buClrTx/>
            </a:pPr>
            <a:r>
              <a:rPr lang="sk-SK" sz="2600" dirty="0" smtClean="0">
                <a:solidFill>
                  <a:srgbClr val="000818"/>
                </a:solidFill>
              </a:rPr>
              <a:t>v organizáciách </a:t>
            </a:r>
            <a:r>
              <a:rPr lang="sk-SK" sz="2600" dirty="0">
                <a:solidFill>
                  <a:srgbClr val="000818"/>
                </a:solidFill>
              </a:rPr>
              <a:t>cestovného ruchu</a:t>
            </a:r>
            <a:r>
              <a:rPr lang="sk-SK" sz="2600" dirty="0" smtClean="0">
                <a:solidFill>
                  <a:srgbClr val="000818"/>
                </a:solidFill>
              </a:rPr>
              <a:t>,</a:t>
            </a:r>
          </a:p>
          <a:p>
            <a:pPr lvl="1">
              <a:buClrTx/>
            </a:pPr>
            <a:r>
              <a:rPr lang="sk-SK" sz="2600" dirty="0" smtClean="0">
                <a:solidFill>
                  <a:srgbClr val="000818"/>
                </a:solidFill>
              </a:rPr>
              <a:t>v </a:t>
            </a:r>
            <a:r>
              <a:rPr lang="sk-SK" sz="2600" dirty="0">
                <a:solidFill>
                  <a:srgbClr val="000818"/>
                </a:solidFill>
              </a:rPr>
              <a:t>organizáciách štátnej správy a samosprávy </a:t>
            </a:r>
            <a:r>
              <a:rPr lang="sk-SK" sz="2600" dirty="0" smtClean="0">
                <a:solidFill>
                  <a:srgbClr val="000818"/>
                </a:solidFill>
              </a:rPr>
              <a:t/>
            </a:r>
            <a:br>
              <a:rPr lang="sk-SK" sz="2600" dirty="0" smtClean="0">
                <a:solidFill>
                  <a:srgbClr val="000818"/>
                </a:solidFill>
              </a:rPr>
            </a:br>
            <a:r>
              <a:rPr lang="sk-SK" sz="2600" dirty="0" smtClean="0">
                <a:solidFill>
                  <a:srgbClr val="000818"/>
                </a:solidFill>
              </a:rPr>
              <a:t>na </a:t>
            </a:r>
            <a:r>
              <a:rPr lang="sk-SK" sz="2600" dirty="0">
                <a:solidFill>
                  <a:srgbClr val="000818"/>
                </a:solidFill>
              </a:rPr>
              <a:t>úseku cestovného ruchu, </a:t>
            </a:r>
            <a:endParaRPr lang="sk-SK" sz="2600" dirty="0" smtClean="0">
              <a:solidFill>
                <a:srgbClr val="000818"/>
              </a:solidFill>
            </a:endParaRPr>
          </a:p>
          <a:p>
            <a:pPr lvl="1">
              <a:buClrTx/>
            </a:pPr>
            <a:r>
              <a:rPr lang="sk-SK" sz="2600" dirty="0" smtClean="0">
                <a:solidFill>
                  <a:srgbClr val="000818"/>
                </a:solidFill>
              </a:rPr>
              <a:t>v kúpeľných, rekreačných a ubytovacích zariadeniach,</a:t>
            </a:r>
          </a:p>
          <a:p>
            <a:pPr lvl="1">
              <a:buClrTx/>
            </a:pPr>
            <a:r>
              <a:rPr lang="sk-SK" sz="2600" dirty="0" smtClean="0">
                <a:solidFill>
                  <a:srgbClr val="000818"/>
                </a:solidFill>
              </a:rPr>
              <a:t>v </a:t>
            </a:r>
            <a:r>
              <a:rPr lang="sk-SK" sz="2600" dirty="0">
                <a:solidFill>
                  <a:srgbClr val="000818"/>
                </a:solidFill>
              </a:rPr>
              <a:t>projektových a poradenských organizáciách </a:t>
            </a:r>
            <a:r>
              <a:rPr lang="sk-SK" sz="2600" dirty="0" smtClean="0">
                <a:solidFill>
                  <a:srgbClr val="000818"/>
                </a:solidFill>
              </a:rPr>
              <a:t>CR,</a:t>
            </a:r>
          </a:p>
          <a:p>
            <a:pPr>
              <a:buNone/>
            </a:pPr>
            <a:endParaRPr lang="sk-SK" sz="2800" dirty="0"/>
          </a:p>
        </p:txBody>
      </p:sp>
      <p:pic>
        <p:nvPicPr>
          <p:cNvPr id="5" name="Obrázok 4" descr="prevziať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1268760"/>
            <a:ext cx="196899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bdĺžnik 3"/>
          <p:cNvSpPr/>
          <p:nvPr/>
        </p:nvSpPr>
        <p:spPr>
          <a:xfrm>
            <a:off x="611560" y="188640"/>
            <a:ext cx="75007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i="1" cap="none" spc="50" dirty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2. Pracovné </a:t>
            </a:r>
            <a:r>
              <a:rPr lang="sk-SK" sz="5400" b="1" i="1" cap="none" spc="50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uplatnenie</a:t>
            </a:r>
          </a:p>
          <a:p>
            <a:pPr algn="ctr"/>
            <a:r>
              <a:rPr lang="sk-SK" sz="5400" b="1" i="1" cap="none" spc="50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sk-SK" sz="5400" b="1" i="1" cap="none" spc="50" dirty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absolventov:</a:t>
            </a:r>
          </a:p>
        </p:txBody>
      </p:sp>
    </p:spTree>
    <p:extLst>
      <p:ext uri="{BB962C8B-B14F-4D97-AF65-F5344CB8AC3E}">
        <p14:creationId xmlns:p14="http://schemas.microsoft.com/office/powerpoint/2010/main" val="31445432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prevziať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412776"/>
            <a:ext cx="3131840" cy="2777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sk-SK" sz="3200" dirty="0" smtClean="0"/>
              <a:t>manažér strednej úrovne</a:t>
            </a:r>
          </a:p>
          <a:p>
            <a:pPr lvl="1">
              <a:buClrTx/>
              <a:buFont typeface="Wingdings 2" pitchFamily="18" charset="2"/>
              <a:buChar char=""/>
            </a:pPr>
            <a:r>
              <a:rPr lang="sk-SK" sz="2800" dirty="0" smtClean="0">
                <a:solidFill>
                  <a:srgbClr val="000818"/>
                </a:solidFill>
              </a:rPr>
              <a:t>   v organizáciách zabezpečujúcich </a:t>
            </a:r>
            <a:br>
              <a:rPr lang="sk-SK" sz="2800" dirty="0" smtClean="0">
                <a:solidFill>
                  <a:srgbClr val="000818"/>
                </a:solidFill>
              </a:rPr>
            </a:br>
            <a:r>
              <a:rPr lang="sk-SK" sz="2800" dirty="0" smtClean="0">
                <a:solidFill>
                  <a:srgbClr val="000818"/>
                </a:solidFill>
              </a:rPr>
              <a:t>   verejné služby</a:t>
            </a:r>
            <a:br>
              <a:rPr lang="sk-SK" sz="2800" dirty="0" smtClean="0">
                <a:solidFill>
                  <a:srgbClr val="000818"/>
                </a:solidFill>
              </a:rPr>
            </a:br>
            <a:r>
              <a:rPr lang="sk-SK" sz="2800" dirty="0" smtClean="0">
                <a:solidFill>
                  <a:srgbClr val="000818"/>
                </a:solidFill>
              </a:rPr>
              <a:t>   a regionálny rozvoj,</a:t>
            </a:r>
          </a:p>
          <a:p>
            <a:pPr>
              <a:buClrTx/>
            </a:pPr>
            <a:r>
              <a:rPr lang="sk-SK" sz="3200" dirty="0" smtClean="0"/>
              <a:t>samostatný podnikateľ </a:t>
            </a:r>
            <a:r>
              <a:rPr lang="sk-SK" sz="3200" b="1" dirty="0" smtClean="0"/>
              <a:t>v CR</a:t>
            </a:r>
            <a:r>
              <a:rPr lang="sk-SK" sz="3200" b="1" dirty="0" smtClean="0">
                <a:solidFill>
                  <a:srgbClr val="000818"/>
                </a:solidFill>
              </a:rPr>
              <a:t>,</a:t>
            </a:r>
          </a:p>
          <a:p>
            <a:pPr>
              <a:buClrTx/>
            </a:pPr>
            <a:r>
              <a:rPr lang="sk-SK" sz="3200" dirty="0" smtClean="0"/>
              <a:t>pracovník v oblasti </a:t>
            </a:r>
            <a:br>
              <a:rPr lang="sk-SK" sz="3200" dirty="0" smtClean="0"/>
            </a:br>
            <a:r>
              <a:rPr lang="sk-SK" sz="3200" dirty="0" smtClean="0"/>
              <a:t>sprievodcovskej činnosti</a:t>
            </a:r>
          </a:p>
          <a:p>
            <a:pPr>
              <a:buClrTx/>
              <a:buNone/>
            </a:pPr>
            <a:endParaRPr lang="sk-SK" sz="3200" dirty="0" smtClean="0"/>
          </a:p>
        </p:txBody>
      </p:sp>
      <p:sp>
        <p:nvSpPr>
          <p:cNvPr id="4" name="Obdĺžnik 3"/>
          <p:cNvSpPr/>
          <p:nvPr/>
        </p:nvSpPr>
        <p:spPr>
          <a:xfrm>
            <a:off x="683568" y="0"/>
            <a:ext cx="75007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i="1" cap="none" spc="50" dirty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2. Pracovné </a:t>
            </a:r>
            <a:r>
              <a:rPr lang="sk-SK" sz="5400" b="1" i="1" cap="none" spc="50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uplatnenie</a:t>
            </a:r>
          </a:p>
          <a:p>
            <a:pPr algn="ctr"/>
            <a:r>
              <a:rPr lang="sk-SK" sz="5400" b="1" i="1" cap="none" spc="50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sk-SK" sz="5400" b="1" i="1" cap="none" spc="50" dirty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absolventov:</a:t>
            </a:r>
          </a:p>
        </p:txBody>
      </p:sp>
      <p:pic>
        <p:nvPicPr>
          <p:cNvPr id="6" name="Obrázok 5" descr="images (5).jpg"/>
          <p:cNvPicPr>
            <a:picLocks noChangeAspect="1"/>
          </p:cNvPicPr>
          <p:nvPr/>
        </p:nvPicPr>
        <p:blipFill rotWithShape="1">
          <a:blip r:embed="rId3" cstate="print"/>
          <a:srcRect l="9723"/>
          <a:stretch/>
        </p:blipFill>
        <p:spPr>
          <a:xfrm>
            <a:off x="5724128" y="4315356"/>
            <a:ext cx="3024336" cy="2209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 descr="IMG_0783.JPG"/>
          <p:cNvPicPr>
            <a:picLocks noChangeAspect="1"/>
          </p:cNvPicPr>
          <p:nvPr/>
        </p:nvPicPr>
        <p:blipFill>
          <a:blip r:embed="rId2" cstate="print"/>
          <a:srcRect t="2941" r="12860" b="8824"/>
          <a:stretch>
            <a:fillRect/>
          </a:stretch>
        </p:blipFill>
        <p:spPr>
          <a:xfrm>
            <a:off x="5796136" y="332656"/>
            <a:ext cx="316835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933056"/>
            <a:ext cx="2376264" cy="2160240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404664"/>
            <a:ext cx="6400800" cy="1800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sk-SK" dirty="0" smtClean="0">
                <a:solidFill>
                  <a:srgbClr val="000818"/>
                </a:solidFill>
              </a:rPr>
              <a:t>pomaturitné štúdium na našej škole</a:t>
            </a:r>
            <a:br>
              <a:rPr lang="sk-SK" dirty="0" smtClean="0">
                <a:solidFill>
                  <a:srgbClr val="000818"/>
                </a:solidFill>
              </a:rPr>
            </a:br>
            <a:r>
              <a:rPr lang="sk-SK" b="1" dirty="0" smtClean="0"/>
              <a:t>vyššie odborné štúdium </a:t>
            </a:r>
            <a:br>
              <a:rPr lang="sk-SK" b="1" dirty="0" smtClean="0"/>
            </a:br>
            <a:r>
              <a:rPr lang="sk-SK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VIDIECKA TURISTIKA</a:t>
            </a:r>
            <a:endParaRPr lang="sk-SK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dirty="0" smtClean="0">
              <a:solidFill>
                <a:srgbClr val="000818"/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2267744" y="4005064"/>
            <a:ext cx="6876256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k-SK" sz="2600" dirty="0" smtClean="0"/>
              <a:t> štúdium v príbuzných odboroch na VŠ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sk-SK" sz="2600" dirty="0" smtClean="0">
                <a:solidFill>
                  <a:srgbClr val="000818"/>
                </a:solidFill>
              </a:rPr>
              <a:t> cestovný ruch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sk-SK" sz="2600" dirty="0" smtClean="0">
                <a:solidFill>
                  <a:srgbClr val="000818"/>
                </a:solidFill>
              </a:rPr>
              <a:t> zahraničný obchod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sk-SK" sz="2600" dirty="0" smtClean="0">
                <a:solidFill>
                  <a:srgbClr val="000818"/>
                </a:solidFill>
              </a:rPr>
              <a:t> ekonomika</a:t>
            </a:r>
            <a:r>
              <a:rPr lang="sk-SK" sz="2600" dirty="0" smtClean="0"/>
              <a:t/>
            </a:r>
            <a:br>
              <a:rPr lang="sk-SK" sz="2600" dirty="0" smtClean="0"/>
            </a:br>
            <a:r>
              <a:rPr lang="sk-SK" sz="2600" dirty="0" smtClean="0"/>
              <a:t>  </a:t>
            </a:r>
            <a:br>
              <a:rPr lang="sk-SK" sz="2600" dirty="0" smtClean="0"/>
            </a:br>
            <a:r>
              <a:rPr lang="sk-SK" sz="2600" dirty="0" smtClean="0"/>
              <a:t>    </a:t>
            </a:r>
          </a:p>
        </p:txBody>
      </p:sp>
      <p:sp>
        <p:nvSpPr>
          <p:cNvPr id="5" name="Obdĺžnik 4"/>
          <p:cNvSpPr/>
          <p:nvPr/>
        </p:nvSpPr>
        <p:spPr>
          <a:xfrm>
            <a:off x="827584" y="2204864"/>
            <a:ext cx="70427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i="1" cap="none" spc="50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3. Možnosti ďalšieho </a:t>
            </a:r>
          </a:p>
          <a:p>
            <a:pPr algn="ctr"/>
            <a:r>
              <a:rPr lang="sk-SK" sz="5400" b="1" i="1" cap="none" spc="50" dirty="0" smtClean="0">
                <a:ln w="127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vzdelávania</a:t>
            </a:r>
            <a:endParaRPr lang="sk-SK" sz="5400" b="1" i="1" cap="none" spc="50" dirty="0">
              <a:ln w="12700" cmpd="sng">
                <a:solidFill>
                  <a:schemeClr val="tx2">
                    <a:lumMod val="10000"/>
                  </a:schemeClr>
                </a:solidFill>
                <a:prstDash val="solid"/>
              </a:ln>
              <a:solidFill>
                <a:schemeClr val="tx2">
                  <a:lumMod val="2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68102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620688"/>
            <a:ext cx="8568952" cy="5433784"/>
          </a:xfrm>
        </p:spPr>
        <p:txBody>
          <a:bodyPr>
            <a:normAutofit/>
          </a:bodyPr>
          <a:lstStyle/>
          <a:p>
            <a:pPr marL="137160" indent="0">
              <a:buClr>
                <a:schemeClr val="tx2">
                  <a:lumMod val="75000"/>
                </a:schemeClr>
              </a:buClr>
              <a:buNone/>
            </a:pPr>
            <a:r>
              <a:rPr lang="sk-SK" sz="3600" b="1" i="1" dirty="0" smtClean="0"/>
              <a:t>Študenti </a:t>
            </a:r>
            <a:r>
              <a:rPr lang="sk-SK" sz="3600" b="1" i="1" dirty="0"/>
              <a:t>pozor!</a:t>
            </a:r>
            <a:r>
              <a:rPr lang="sk-SK" sz="3200" b="1" i="1" dirty="0"/>
              <a:t> </a:t>
            </a:r>
            <a:r>
              <a:rPr lang="sk-SK" sz="3200" b="1" i="1" dirty="0" smtClean="0"/>
              <a:t/>
            </a:r>
            <a:br>
              <a:rPr lang="sk-SK" sz="3200" b="1" i="1" dirty="0" smtClean="0"/>
            </a:br>
            <a:r>
              <a:rPr lang="sk-SK" sz="3200" dirty="0" smtClean="0">
                <a:solidFill>
                  <a:srgbClr val="000818"/>
                </a:solidFill>
              </a:rPr>
              <a:t>Na našej škole sa bude </a:t>
            </a:r>
            <a:r>
              <a:rPr lang="sk-SK" sz="3200" dirty="0">
                <a:solidFill>
                  <a:srgbClr val="000818"/>
                </a:solidFill>
              </a:rPr>
              <a:t>realizovať </a:t>
            </a:r>
            <a:endParaRPr lang="sk-SK" sz="3200" dirty="0" smtClean="0">
              <a:solidFill>
                <a:srgbClr val="000818"/>
              </a:solidFill>
            </a:endParaRPr>
          </a:p>
          <a:p>
            <a:pPr marL="137160" indent="0">
              <a:buClrTx/>
            </a:pPr>
            <a:r>
              <a:rPr lang="sk-SK" sz="3200" dirty="0" smtClean="0">
                <a:solidFill>
                  <a:srgbClr val="000818"/>
                </a:solidFill>
              </a:rPr>
              <a:t> pre </a:t>
            </a:r>
            <a:r>
              <a:rPr lang="sk-SK" sz="3200" dirty="0"/>
              <a:t>žiakov </a:t>
            </a:r>
            <a:r>
              <a:rPr lang="sk-SK" sz="3200" b="1" dirty="0"/>
              <a:t>4. </a:t>
            </a:r>
            <a:r>
              <a:rPr lang="sk-SK" sz="3200" b="1" dirty="0" smtClean="0"/>
              <a:t>ročníka</a:t>
            </a:r>
            <a:br>
              <a:rPr lang="sk-SK" sz="3200" b="1" dirty="0" smtClean="0"/>
            </a:br>
            <a:r>
              <a:rPr lang="sk-SK" sz="3200" b="1" i="1" dirty="0" smtClean="0">
                <a:solidFill>
                  <a:srgbClr val="02160D"/>
                </a:solidFill>
              </a:rPr>
              <a:t>   </a:t>
            </a:r>
            <a:r>
              <a:rPr lang="sk-SK" sz="3200" dirty="0" smtClean="0">
                <a:solidFill>
                  <a:srgbClr val="000818"/>
                </a:solidFill>
              </a:rPr>
              <a:t>študijného </a:t>
            </a:r>
            <a:r>
              <a:rPr lang="sk-SK" sz="3200" dirty="0">
                <a:solidFill>
                  <a:srgbClr val="000818"/>
                </a:solidFill>
              </a:rPr>
              <a:t>odboru </a:t>
            </a:r>
            <a:r>
              <a:rPr lang="sk-SK" sz="3200" dirty="0" smtClean="0">
                <a:solidFill>
                  <a:srgbClr val="000818"/>
                </a:solidFill>
              </a:rPr>
              <a:t/>
            </a:r>
            <a:br>
              <a:rPr lang="sk-SK" sz="3200" dirty="0" smtClean="0">
                <a:solidFill>
                  <a:srgbClr val="000818"/>
                </a:solidFill>
              </a:rPr>
            </a:br>
            <a:r>
              <a:rPr lang="sk-SK" sz="3200" b="1" dirty="0" smtClean="0"/>
              <a:t>manažment regionálneho cestovného </a:t>
            </a:r>
            <a:r>
              <a:rPr lang="sk-SK" sz="3200" b="1" dirty="0"/>
              <a:t>ruchu </a:t>
            </a:r>
            <a:endParaRPr lang="sk-SK" sz="3200" b="1" dirty="0" smtClean="0"/>
          </a:p>
          <a:p>
            <a:pPr marL="137160" indent="0">
              <a:buClrTx/>
            </a:pPr>
            <a:r>
              <a:rPr lang="sk-SK" sz="3200" b="1" dirty="0" smtClean="0">
                <a:solidFill>
                  <a:srgbClr val="000818"/>
                </a:solidFill>
              </a:rPr>
              <a:t> </a:t>
            </a:r>
            <a:r>
              <a:rPr lang="sk-SK" sz="3200" dirty="0" smtClean="0">
                <a:solidFill>
                  <a:srgbClr val="000818"/>
                </a:solidFill>
              </a:rPr>
              <a:t>pre </a:t>
            </a:r>
            <a:r>
              <a:rPr lang="sk-SK" sz="3200" dirty="0"/>
              <a:t>žiakov </a:t>
            </a:r>
            <a:r>
              <a:rPr lang="sk-SK" sz="3200" b="1" dirty="0" smtClean="0"/>
              <a:t>3</a:t>
            </a:r>
            <a:r>
              <a:rPr lang="sk-SK" sz="3200" b="1" dirty="0"/>
              <a:t>. ročníka </a:t>
            </a:r>
            <a:r>
              <a:rPr lang="sk-SK" sz="3200" b="1" dirty="0" smtClean="0"/>
              <a:t/>
            </a:r>
            <a:br>
              <a:rPr lang="sk-SK" sz="3200" b="1" dirty="0" smtClean="0"/>
            </a:br>
            <a:r>
              <a:rPr lang="sk-SK" sz="3200" b="1" dirty="0" smtClean="0"/>
              <a:t>   </a:t>
            </a:r>
            <a:r>
              <a:rPr lang="sk-SK" sz="3200" dirty="0" smtClean="0">
                <a:solidFill>
                  <a:srgbClr val="000818"/>
                </a:solidFill>
              </a:rPr>
              <a:t>vyššieho </a:t>
            </a:r>
            <a:r>
              <a:rPr lang="sk-SK" sz="3200" dirty="0">
                <a:solidFill>
                  <a:srgbClr val="000818"/>
                </a:solidFill>
              </a:rPr>
              <a:t>odborného štúdia </a:t>
            </a:r>
            <a:r>
              <a:rPr lang="sk-SK" sz="3200" dirty="0" smtClean="0">
                <a:solidFill>
                  <a:srgbClr val="000818"/>
                </a:solidFill>
              </a:rPr>
              <a:t/>
            </a:r>
            <a:br>
              <a:rPr lang="sk-SK" sz="3200" dirty="0" smtClean="0">
                <a:solidFill>
                  <a:srgbClr val="000818"/>
                </a:solidFill>
              </a:rPr>
            </a:br>
            <a:r>
              <a:rPr lang="sk-SK" sz="3200" dirty="0" smtClean="0">
                <a:solidFill>
                  <a:srgbClr val="000818"/>
                </a:solidFill>
              </a:rPr>
              <a:t> </a:t>
            </a:r>
            <a:r>
              <a:rPr lang="sk-SK" sz="3200" b="1" dirty="0"/>
              <a:t>vidiecka turistika </a:t>
            </a:r>
            <a:r>
              <a:rPr lang="sk-SK" sz="3200" b="1" dirty="0" smtClean="0"/>
              <a:t/>
            </a:r>
            <a:br>
              <a:rPr lang="sk-SK" sz="3200" b="1" dirty="0" smtClean="0"/>
            </a:br>
            <a:endParaRPr lang="sk-SK" sz="3200" b="1" dirty="0" smtClean="0"/>
          </a:p>
          <a:p>
            <a:pPr marL="137160" indent="0">
              <a:buClr>
                <a:schemeClr val="tx2">
                  <a:lumMod val="75000"/>
                </a:schemeClr>
              </a:buClr>
              <a:buNone/>
            </a:pPr>
            <a:r>
              <a:rPr lang="sk-SK" sz="32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sprievodcovský  kurz</a:t>
            </a:r>
            <a:endParaRPr lang="sk-SK" sz="3200" cap="all" dirty="0">
              <a:solidFill>
                <a:srgbClr val="0008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260648"/>
            <a:ext cx="2016224" cy="24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images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284984"/>
            <a:ext cx="2610991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409522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309425_277173562302629_108008475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3140968"/>
            <a:ext cx="216024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836712"/>
            <a:ext cx="6400800" cy="5289768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sk-SK" altLang="sk-SK" sz="3200" b="1" dirty="0" smtClean="0"/>
              <a:t>Rozsah </a:t>
            </a:r>
            <a:r>
              <a:rPr lang="sk-SK" altLang="sk-SK" sz="3200" b="1" dirty="0"/>
              <a:t>kurzu</a:t>
            </a:r>
            <a:r>
              <a:rPr lang="sk-SK" altLang="sk-SK" sz="3200" b="1" dirty="0" smtClean="0"/>
              <a:t>:</a:t>
            </a:r>
            <a:br>
              <a:rPr lang="sk-SK" altLang="sk-SK" sz="3200" b="1" dirty="0" smtClean="0"/>
            </a:br>
            <a:r>
              <a:rPr lang="sk-SK" altLang="sk-SK" sz="3200" dirty="0" smtClean="0"/>
              <a:t> </a:t>
            </a:r>
            <a:r>
              <a:rPr lang="sk-SK" altLang="sk-SK" sz="3200" dirty="0">
                <a:solidFill>
                  <a:srgbClr val="02160D"/>
                </a:solidFill>
              </a:rPr>
              <a:t>60 </a:t>
            </a:r>
            <a:r>
              <a:rPr lang="sk-SK" altLang="sk-SK" sz="3200" dirty="0" smtClean="0">
                <a:solidFill>
                  <a:srgbClr val="02160D"/>
                </a:solidFill>
              </a:rPr>
              <a:t>hodín</a:t>
            </a:r>
            <a:br>
              <a:rPr lang="sk-SK" altLang="sk-SK" sz="3200" dirty="0" smtClean="0">
                <a:solidFill>
                  <a:srgbClr val="02160D"/>
                </a:solidFill>
              </a:rPr>
            </a:br>
            <a:endParaRPr lang="sk-SK" altLang="sk-SK" sz="3200" dirty="0">
              <a:solidFill>
                <a:srgbClr val="02160D"/>
              </a:solidFill>
            </a:endParaRPr>
          </a:p>
          <a:p>
            <a:pPr>
              <a:buClrTx/>
            </a:pPr>
            <a:r>
              <a:rPr lang="sk-SK" altLang="sk-SK" sz="3200" dirty="0">
                <a:solidFill>
                  <a:srgbClr val="02160D"/>
                </a:solidFill>
              </a:rPr>
              <a:t>Akreditácia  započítava  dosiahnuté odborné vzdelanie v odboroch zameraných na </a:t>
            </a:r>
            <a:r>
              <a:rPr lang="sk-SK" altLang="sk-SK" sz="3200" dirty="0" smtClean="0">
                <a:solidFill>
                  <a:srgbClr val="02160D"/>
                </a:solidFill>
              </a:rPr>
              <a:t>CR</a:t>
            </a:r>
            <a:br>
              <a:rPr lang="sk-SK" altLang="sk-SK" sz="3200" dirty="0" smtClean="0">
                <a:solidFill>
                  <a:srgbClr val="02160D"/>
                </a:solidFill>
              </a:rPr>
            </a:br>
            <a:endParaRPr lang="sk-SK" altLang="sk-SK" sz="3200" dirty="0">
              <a:solidFill>
                <a:srgbClr val="02160D"/>
              </a:solidFill>
            </a:endParaRPr>
          </a:p>
          <a:p>
            <a:pPr>
              <a:buClrTx/>
            </a:pPr>
            <a:r>
              <a:rPr lang="sk-SK" altLang="sk-SK" sz="3200" b="1" dirty="0"/>
              <a:t>Dĺžka kurzu:</a:t>
            </a:r>
            <a:r>
              <a:rPr lang="sk-SK" altLang="sk-SK" sz="3200" dirty="0"/>
              <a:t> </a:t>
            </a:r>
            <a:r>
              <a:rPr lang="sk-SK" altLang="sk-SK" sz="3200" dirty="0" smtClean="0"/>
              <a:t> </a:t>
            </a:r>
            <a:r>
              <a:rPr lang="sk-SK" altLang="sk-SK" sz="3200" dirty="0" smtClean="0">
                <a:solidFill>
                  <a:srgbClr val="02160D"/>
                </a:solidFill>
              </a:rPr>
              <a:t>6 </a:t>
            </a:r>
            <a:r>
              <a:rPr lang="sk-SK" altLang="sk-SK" sz="3200" dirty="0">
                <a:solidFill>
                  <a:srgbClr val="02160D"/>
                </a:solidFill>
              </a:rPr>
              <a:t>dní</a:t>
            </a:r>
          </a:p>
          <a:p>
            <a:pPr>
              <a:buClrTx/>
              <a:buNone/>
            </a:pPr>
            <a:endParaRPr lang="sk-SK" altLang="sk-SK" sz="3200" dirty="0">
              <a:solidFill>
                <a:srgbClr val="02160D"/>
              </a:solidFill>
            </a:endParaRPr>
          </a:p>
          <a:p>
            <a:pPr marL="45720" indent="0">
              <a:buNone/>
            </a:pPr>
            <a:endParaRPr lang="sk-SK" dirty="0"/>
          </a:p>
        </p:txBody>
      </p:sp>
      <p:pic>
        <p:nvPicPr>
          <p:cNvPr id="5" name="Obrázok 4" descr="prevziať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76672"/>
            <a:ext cx="3115047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25757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350"/>
                            </p:stCondLst>
                            <p:childTnLst>
                              <p:par>
                                <p:cTn id="2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4317484"/>
            <a:ext cx="2088232" cy="1199748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332656"/>
            <a:ext cx="8075240" cy="6264696"/>
          </a:xfrm>
        </p:spPr>
        <p:txBody>
          <a:bodyPr>
            <a:normAutofit/>
          </a:bodyPr>
          <a:lstStyle/>
          <a:p>
            <a:pPr marL="457200" indent="-457200"/>
            <a:r>
              <a:rPr lang="sk-SK" altLang="sk-SK" sz="3200" b="1" u="sng" dirty="0"/>
              <a:t>Obsah kurzu počas 6 dní:</a:t>
            </a:r>
          </a:p>
          <a:p>
            <a:pPr marL="457200" indent="-457200">
              <a:buClrTx/>
              <a:buFontTx/>
              <a:buAutoNum type="arabicPeriod"/>
            </a:pPr>
            <a:r>
              <a:rPr lang="sk-SK" altLang="sk-SK" sz="3200" dirty="0">
                <a:solidFill>
                  <a:srgbClr val="02160D"/>
                </a:solidFill>
              </a:rPr>
              <a:t>Metodika sprievodcovskej činnosti </a:t>
            </a:r>
          </a:p>
          <a:p>
            <a:pPr marL="457200" indent="-457200">
              <a:buClrTx/>
              <a:buFontTx/>
              <a:buAutoNum type="arabicPeriod"/>
            </a:pPr>
            <a:r>
              <a:rPr lang="sk-SK" altLang="sk-SK" sz="3200" dirty="0">
                <a:solidFill>
                  <a:srgbClr val="02160D"/>
                </a:solidFill>
              </a:rPr>
              <a:t>Základy psychológie </a:t>
            </a:r>
          </a:p>
          <a:p>
            <a:pPr marL="457200" indent="-457200">
              <a:buClr>
                <a:srgbClr val="02160D"/>
              </a:buClr>
              <a:buFontTx/>
              <a:buAutoNum type="arabicPeriod"/>
            </a:pPr>
            <a:r>
              <a:rPr lang="sk-SK" altLang="sk-SK" sz="3200" dirty="0">
                <a:solidFill>
                  <a:srgbClr val="02160D"/>
                </a:solidFill>
              </a:rPr>
              <a:t>Technológia služieb CR</a:t>
            </a:r>
          </a:p>
          <a:p>
            <a:pPr marL="457200" indent="-457200">
              <a:buClrTx/>
              <a:buFontTx/>
              <a:buAutoNum type="arabicPeriod"/>
            </a:pPr>
            <a:r>
              <a:rPr lang="sk-SK" altLang="sk-SK" sz="3200" dirty="0">
                <a:solidFill>
                  <a:srgbClr val="02160D"/>
                </a:solidFill>
              </a:rPr>
              <a:t>Marketing v CR</a:t>
            </a:r>
          </a:p>
          <a:p>
            <a:pPr marL="457200" indent="-457200">
              <a:buClrTx/>
              <a:buFontTx/>
              <a:buAutoNum type="arabicPeriod"/>
            </a:pPr>
            <a:r>
              <a:rPr lang="sk-SK" altLang="sk-SK" sz="3200" dirty="0">
                <a:solidFill>
                  <a:srgbClr val="02160D"/>
                </a:solidFill>
              </a:rPr>
              <a:t>Geografia CR </a:t>
            </a:r>
          </a:p>
          <a:p>
            <a:pPr marL="457200" indent="-457200">
              <a:buClr>
                <a:srgbClr val="02160D"/>
              </a:buClr>
              <a:buFontTx/>
              <a:buAutoNum type="arabicPeriod"/>
            </a:pPr>
            <a:r>
              <a:rPr lang="sk-SK" altLang="sk-SK" sz="3200" dirty="0">
                <a:solidFill>
                  <a:srgbClr val="02160D"/>
                </a:solidFill>
              </a:rPr>
              <a:t>Prírodné a kultúrne dedičstvo Slovenska </a:t>
            </a:r>
          </a:p>
          <a:p>
            <a:pPr marL="457200" indent="-457200">
              <a:buClr>
                <a:srgbClr val="02160D"/>
              </a:buClr>
              <a:buFontTx/>
              <a:buAutoNum type="arabicPeriod"/>
            </a:pPr>
            <a:r>
              <a:rPr lang="sk-SK" altLang="sk-SK" sz="3200" dirty="0">
                <a:solidFill>
                  <a:srgbClr val="02160D"/>
                </a:solidFill>
              </a:rPr>
              <a:t>Dejiny kultúry  </a:t>
            </a:r>
          </a:p>
          <a:p>
            <a:pPr marL="457200" indent="-457200">
              <a:buClr>
                <a:srgbClr val="000818"/>
              </a:buClr>
              <a:buFontTx/>
              <a:buAutoNum type="arabicPeriod"/>
            </a:pPr>
            <a:r>
              <a:rPr lang="sk-SK" altLang="sk-SK" sz="3200" dirty="0">
                <a:solidFill>
                  <a:srgbClr val="02160D"/>
                </a:solidFill>
              </a:rPr>
              <a:t>Základy prvej pom</a:t>
            </a:r>
            <a:r>
              <a:rPr lang="sk-SK" altLang="sk-SK" sz="3200" dirty="0"/>
              <a:t>oci</a:t>
            </a:r>
            <a:r>
              <a:rPr lang="sk-SK" altLang="sk-SK" sz="3200" dirty="0">
                <a:solidFill>
                  <a:srgbClr val="02160D"/>
                </a:solidFill>
              </a:rPr>
              <a:t> </a:t>
            </a:r>
          </a:p>
          <a:p>
            <a:pPr marL="457200" indent="-457200">
              <a:buNone/>
            </a:pPr>
            <a:r>
              <a:rPr lang="sk-SK" altLang="sk-SK" sz="3200" b="1" dirty="0"/>
              <a:t>Odborná exkurzia – 1 </a:t>
            </a:r>
            <a:r>
              <a:rPr lang="sk-SK" altLang="sk-SK" sz="3200" b="1" dirty="0" smtClean="0"/>
              <a:t>deň !!!</a:t>
            </a:r>
            <a:endParaRPr lang="sk-SK" altLang="sk-SK" sz="3200" b="1" dirty="0"/>
          </a:p>
          <a:p>
            <a:endParaRPr lang="sk-SK" dirty="0"/>
          </a:p>
        </p:txBody>
      </p:sp>
      <p:pic>
        <p:nvPicPr>
          <p:cNvPr id="5" name="Obrázok 4" descr="images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5" y="4734228"/>
            <a:ext cx="1944217" cy="1663699"/>
          </a:xfrm>
          <a:prstGeom prst="rect">
            <a:avLst/>
          </a:prstGeom>
        </p:spPr>
      </p:pic>
      <p:pic>
        <p:nvPicPr>
          <p:cNvPr id="6" name="Obrázok 5" descr="prevziať (1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484784"/>
            <a:ext cx="1524000" cy="1524000"/>
          </a:xfrm>
          <a:prstGeom prst="rect">
            <a:avLst/>
          </a:prstGeom>
        </p:spPr>
      </p:pic>
      <p:pic>
        <p:nvPicPr>
          <p:cNvPr id="7" name="Obrázok 6" descr="prevziať (1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48307" y="1424126"/>
            <a:ext cx="2082155" cy="1281326"/>
          </a:xfrm>
          <a:prstGeom prst="rect">
            <a:avLst/>
          </a:prstGeom>
        </p:spPr>
      </p:pic>
      <p:pic>
        <p:nvPicPr>
          <p:cNvPr id="8" name="Obrázok 7" descr="prevziať (1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56139" y="2622013"/>
            <a:ext cx="1944216" cy="12891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431" y="2773993"/>
            <a:ext cx="1678480" cy="115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572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ička">
  <a:themeElements>
    <a:clrScheme name="Vlastná 5">
      <a:dk1>
        <a:srgbClr val="12E9AF"/>
      </a:dk1>
      <a:lt1>
        <a:srgbClr val="FFFFFF"/>
      </a:lt1>
      <a:dk2>
        <a:srgbClr val="12E9AF"/>
      </a:dk2>
      <a:lt2>
        <a:srgbClr val="DBF5F9"/>
      </a:lt2>
      <a:accent1>
        <a:srgbClr val="12E9AF"/>
      </a:accent1>
      <a:accent2>
        <a:srgbClr val="009DD9"/>
      </a:accent2>
      <a:accent3>
        <a:srgbClr val="0BD0D9"/>
      </a:accent3>
      <a:accent4>
        <a:srgbClr val="12E9AF"/>
      </a:accent4>
      <a:accent5>
        <a:srgbClr val="12E9AF"/>
      </a:accent5>
      <a:accent6>
        <a:srgbClr val="12E9AF"/>
      </a:accent6>
      <a:hlink>
        <a:srgbClr val="062328"/>
      </a:hlink>
      <a:folHlink>
        <a:srgbClr val="062328"/>
      </a:folHlink>
    </a:clrScheme>
    <a:fontScheme name="Špička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Špička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</TotalTime>
  <Words>256</Words>
  <Application>Microsoft Office PowerPoint</Application>
  <PresentationFormat>Prezentácia na obrazovke (4:3)</PresentationFormat>
  <Paragraphs>83</Paragraphs>
  <Slides>15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4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Špička</vt:lpstr>
      <vt:lpstr>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Naša škola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Manažment regionálneho cestovného ruchu (štud. odbor 6324 M)</dc:title>
  <dc:creator>pc</dc:creator>
  <cp:lastModifiedBy>Ľubo</cp:lastModifiedBy>
  <cp:revision>48</cp:revision>
  <dcterms:created xsi:type="dcterms:W3CDTF">2013-11-19T12:43:24Z</dcterms:created>
  <dcterms:modified xsi:type="dcterms:W3CDTF">2020-10-12T08:55:24Z</dcterms:modified>
</cp:coreProperties>
</file>