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DD85-A379-422D-9CD4-12BF667A37DE}" type="datetimeFigureOut">
              <a:rPr lang="sk-SK" smtClean="0"/>
              <a:t>6. 10. 2020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AE8E-10CB-44E2-AC66-B5080DCA8FD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997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DD85-A379-422D-9CD4-12BF667A37DE}" type="datetimeFigureOut">
              <a:rPr lang="sk-SK" smtClean="0"/>
              <a:t>6. 10. 2020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AE8E-10CB-44E2-AC66-B5080DCA8FD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648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DD85-A379-422D-9CD4-12BF667A37DE}" type="datetimeFigureOut">
              <a:rPr lang="sk-SK" smtClean="0"/>
              <a:t>6. 10. 2020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AE8E-10CB-44E2-AC66-B5080DCA8FD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236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DD85-A379-422D-9CD4-12BF667A37DE}" type="datetimeFigureOut">
              <a:rPr lang="sk-SK" smtClean="0"/>
              <a:t>6. 10. 2020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AE8E-10CB-44E2-AC66-B5080DCA8FD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76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DD85-A379-422D-9CD4-12BF667A37DE}" type="datetimeFigureOut">
              <a:rPr lang="sk-SK" smtClean="0"/>
              <a:t>6. 10. 2020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AE8E-10CB-44E2-AC66-B5080DCA8FD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382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DD85-A379-422D-9CD4-12BF667A37DE}" type="datetimeFigureOut">
              <a:rPr lang="sk-SK" smtClean="0"/>
              <a:t>6. 10. 2020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AE8E-10CB-44E2-AC66-B5080DCA8FD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6677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DD85-A379-422D-9CD4-12BF667A37DE}" type="datetimeFigureOut">
              <a:rPr lang="sk-SK" smtClean="0"/>
              <a:t>6. 10. 2020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AE8E-10CB-44E2-AC66-B5080DCA8FD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3339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DD85-A379-422D-9CD4-12BF667A37DE}" type="datetimeFigureOut">
              <a:rPr lang="sk-SK" smtClean="0"/>
              <a:t>6. 10. 2020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AE8E-10CB-44E2-AC66-B5080DCA8FD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087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DD85-A379-422D-9CD4-12BF667A37DE}" type="datetimeFigureOut">
              <a:rPr lang="sk-SK" smtClean="0"/>
              <a:t>6. 10. 2020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AE8E-10CB-44E2-AC66-B5080DCA8FD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164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DD85-A379-422D-9CD4-12BF667A37DE}" type="datetimeFigureOut">
              <a:rPr lang="sk-SK" smtClean="0"/>
              <a:t>6. 10. 2020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AE8E-10CB-44E2-AC66-B5080DCA8FD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19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DD85-A379-422D-9CD4-12BF667A37DE}" type="datetimeFigureOut">
              <a:rPr lang="sk-SK" smtClean="0"/>
              <a:t>6. 10. 2020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AE8E-10CB-44E2-AC66-B5080DCA8FD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010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DDD85-A379-422D-9CD4-12BF667A37DE}" type="datetimeFigureOut">
              <a:rPr lang="sk-SK" smtClean="0"/>
              <a:t>6. 10. 2020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BAE8E-10CB-44E2-AC66-B5080DCA8FD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251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80226" y="1122363"/>
            <a:ext cx="9287774" cy="904845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</a:rPr>
              <a:t>Potravinárstvo – školský vzdelávací program</a:t>
            </a:r>
            <a:endParaRPr lang="sk-SK" sz="3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07366" y="2527540"/>
            <a:ext cx="9960634" cy="273026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2940M 09 Potravinárstvo – potravinár - kvalitár</a:t>
            </a:r>
            <a:endParaRPr lang="sk-SK" sz="28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970" y="3216751"/>
            <a:ext cx="4543425" cy="328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23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rgbClr val="0070C0"/>
                </a:solidFill>
              </a:rPr>
              <a:t>Školský rok 2021/22</a:t>
            </a:r>
            <a:endParaRPr lang="sk-SK" b="1" dirty="0">
              <a:solidFill>
                <a:srgbClr val="0070C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k-SK" dirty="0" smtClean="0"/>
              <a:t>Ponuka nového študijného odboru pre žiakov ZŠ </a:t>
            </a:r>
          </a:p>
          <a:p>
            <a:pPr marL="0" indent="0" algn="ctr">
              <a:buNone/>
            </a:pPr>
            <a:r>
              <a:rPr lang="sk-SK" sz="4000" b="1" dirty="0" smtClean="0">
                <a:solidFill>
                  <a:srgbClr val="0070C0"/>
                </a:solidFill>
              </a:rPr>
              <a:t>Potravinárstvo, potravinár - kvalitár</a:t>
            </a:r>
            <a:endParaRPr lang="sk-SK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659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671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>
                <a:solidFill>
                  <a:srgbClr val="0070C0"/>
                </a:solidFill>
              </a:rPr>
              <a:t>Charakteristika študijného odboru</a:t>
            </a:r>
            <a:endParaRPr lang="sk-SK" b="1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380225"/>
            <a:ext cx="10515600" cy="5167224"/>
          </a:xfrm>
        </p:spPr>
        <p:txBody>
          <a:bodyPr>
            <a:normAutofit/>
          </a:bodyPr>
          <a:lstStyle/>
          <a:p>
            <a:r>
              <a:rPr lang="sk-SK" dirty="0" smtClean="0"/>
              <a:t>Forma a spôsob organizácie </a:t>
            </a:r>
            <a:r>
              <a:rPr lang="sk-SK" dirty="0" smtClean="0"/>
              <a:t>štúdia: denná</a:t>
            </a:r>
            <a:endParaRPr lang="sk-SK" dirty="0" smtClean="0"/>
          </a:p>
          <a:p>
            <a:r>
              <a:rPr lang="sk-SK" dirty="0" smtClean="0"/>
              <a:t>Základné </a:t>
            </a:r>
            <a:r>
              <a:rPr lang="sk-SK" dirty="0" smtClean="0"/>
              <a:t>údaje:</a:t>
            </a:r>
            <a:endParaRPr lang="sk-SK" dirty="0" smtClean="0"/>
          </a:p>
          <a:p>
            <a:pPr lvl="1"/>
            <a:r>
              <a:rPr lang="sk-SK" dirty="0" smtClean="0"/>
              <a:t>dĺžka štúdia: </a:t>
            </a:r>
            <a:r>
              <a:rPr lang="sk-SK" dirty="0" smtClean="0"/>
              <a:t>4 roky</a:t>
            </a:r>
          </a:p>
          <a:p>
            <a:pPr lvl="1"/>
            <a:r>
              <a:rPr lang="sk-SK" dirty="0" smtClean="0"/>
              <a:t>Odbor </a:t>
            </a:r>
            <a:r>
              <a:rPr lang="sk-SK" dirty="0" smtClean="0"/>
              <a:t>pre dievčatá a chlapcov</a:t>
            </a:r>
            <a:endParaRPr lang="sk-SK" dirty="0" smtClean="0"/>
          </a:p>
          <a:p>
            <a:pPr lvl="1"/>
            <a:r>
              <a:rPr lang="sk-SK" dirty="0" smtClean="0"/>
              <a:t>Podmienky </a:t>
            </a:r>
            <a:r>
              <a:rPr lang="sk-SK" dirty="0" smtClean="0"/>
              <a:t>prijatia: </a:t>
            </a:r>
          </a:p>
          <a:p>
            <a:pPr lvl="2"/>
            <a:r>
              <a:rPr lang="sk-SK" dirty="0" smtClean="0"/>
              <a:t>úspešné </a:t>
            </a:r>
            <a:r>
              <a:rPr lang="sk-SK" dirty="0" smtClean="0"/>
              <a:t>ukončenie 9. ročníka </a:t>
            </a:r>
            <a:r>
              <a:rPr lang="sk-SK" dirty="0" smtClean="0"/>
              <a:t>ZŠ, </a:t>
            </a:r>
            <a:r>
              <a:rPr lang="sk-SK" dirty="0" smtClean="0"/>
              <a:t>zdravotná spôsobilosť, vykonanie prijímacej skúšky zo SJL a CHE</a:t>
            </a:r>
          </a:p>
          <a:p>
            <a:pPr lvl="2"/>
            <a:r>
              <a:rPr lang="sk-SK" dirty="0" smtClean="0"/>
              <a:t>Žiak, ktorý dosiahol v každom predmete samostatne najmenej 90 % pri celoslovenskom testovaní žiakov 9. ročníka, je </a:t>
            </a:r>
            <a:r>
              <a:rPr lang="sk-SK" dirty="0" smtClean="0"/>
              <a:t>prijatý bez prijímacích skúšok</a:t>
            </a:r>
            <a:endParaRPr lang="sk-SK" dirty="0" smtClean="0"/>
          </a:p>
          <a:p>
            <a:r>
              <a:rPr lang="sk-SK" dirty="0" smtClean="0"/>
              <a:t>Spôsob ukončenia </a:t>
            </a:r>
            <a:r>
              <a:rPr lang="sk-SK" dirty="0" smtClean="0"/>
              <a:t>štúdia: </a:t>
            </a:r>
            <a:r>
              <a:rPr lang="sk-SK" dirty="0" smtClean="0"/>
              <a:t>maturitná skúška</a:t>
            </a:r>
          </a:p>
          <a:p>
            <a:r>
              <a:rPr lang="sk-SK" dirty="0" smtClean="0"/>
              <a:t>Doklad o získanom stupni </a:t>
            </a:r>
            <a:r>
              <a:rPr lang="sk-SK" dirty="0" smtClean="0"/>
              <a:t>vzdelania a kvalifikácii: </a:t>
            </a:r>
            <a:r>
              <a:rPr lang="sk-SK" dirty="0" smtClean="0"/>
              <a:t>vysvedčenie o maturitnej skúške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0568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rgbClr val="0070C0"/>
                </a:solidFill>
              </a:rPr>
              <a:t>Profil absolventa</a:t>
            </a:r>
            <a:endParaRPr lang="sk-SK" b="1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 smtClean="0"/>
              <a:t>Výchova kvalifikovaných potravinárskych odborníkov </a:t>
            </a:r>
            <a:r>
              <a:rPr lang="sk-SK" dirty="0" smtClean="0"/>
              <a:t>pre:</a:t>
            </a:r>
            <a:endParaRPr lang="sk-SK" dirty="0" smtClean="0"/>
          </a:p>
          <a:p>
            <a:r>
              <a:rPr lang="sk-SK" dirty="0" smtClean="0"/>
              <a:t>Potravinárske firmy</a:t>
            </a:r>
          </a:p>
          <a:p>
            <a:r>
              <a:rPr lang="sk-SK" dirty="0" smtClean="0"/>
              <a:t>Laboratóriá</a:t>
            </a:r>
            <a:endParaRPr lang="sk-SK" dirty="0" smtClean="0"/>
          </a:p>
          <a:p>
            <a:r>
              <a:rPr lang="sk-SK" dirty="0" smtClean="0"/>
              <a:t>Orgány kontroly a hygieny</a:t>
            </a:r>
          </a:p>
          <a:p>
            <a:r>
              <a:rPr lang="sk-SK" dirty="0" smtClean="0"/>
              <a:t>Potravinárskeho dozoru</a:t>
            </a:r>
          </a:p>
          <a:p>
            <a:r>
              <a:rPr lang="sk-SK" dirty="0" smtClean="0"/>
              <a:t>Distribúciu</a:t>
            </a:r>
          </a:p>
          <a:p>
            <a:r>
              <a:rPr lang="sk-SK" dirty="0" smtClean="0"/>
              <a:t>Poradenské služby</a:t>
            </a:r>
          </a:p>
          <a:p>
            <a:r>
              <a:rPr lang="sk-SK" dirty="0" smtClean="0"/>
              <a:t>Predaja potravín</a:t>
            </a:r>
          </a:p>
          <a:p>
            <a:r>
              <a:rPr lang="sk-SK" dirty="0" smtClean="0"/>
              <a:t>Analýzu a hodnotenie potravín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86782"/>
            <a:ext cx="5201728" cy="339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14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8286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>
                <a:solidFill>
                  <a:srgbClr val="0070C0"/>
                </a:solidFill>
              </a:rPr>
              <a:t>Profilové predmety</a:t>
            </a:r>
            <a:endParaRPr lang="sk-SK" b="1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33245" y="1130060"/>
            <a:ext cx="11188461" cy="5546785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/>
              <a:t>Ekonomika a riadenie</a:t>
            </a:r>
          </a:p>
          <a:p>
            <a:r>
              <a:rPr lang="sk-SK" dirty="0" smtClean="0"/>
              <a:t>Automatizácia</a:t>
            </a:r>
          </a:p>
          <a:p>
            <a:r>
              <a:rPr lang="sk-SK" dirty="0" smtClean="0"/>
              <a:t>Mikrobiológia</a:t>
            </a:r>
          </a:p>
          <a:p>
            <a:r>
              <a:rPr lang="sk-SK" dirty="0" smtClean="0"/>
              <a:t>Tovaroznalectvo</a:t>
            </a:r>
          </a:p>
          <a:p>
            <a:r>
              <a:rPr lang="sk-SK" dirty="0" smtClean="0"/>
              <a:t>Technológia potravín</a:t>
            </a:r>
          </a:p>
          <a:p>
            <a:r>
              <a:rPr lang="sk-SK" dirty="0" smtClean="0"/>
              <a:t>Strojníctvo</a:t>
            </a:r>
          </a:p>
          <a:p>
            <a:r>
              <a:rPr lang="sk-SK" dirty="0" smtClean="0"/>
              <a:t>Hygiena a sanitácia </a:t>
            </a:r>
          </a:p>
          <a:p>
            <a:r>
              <a:rPr lang="sk-SK" dirty="0" smtClean="0"/>
              <a:t>Analýza potravín</a:t>
            </a:r>
          </a:p>
          <a:p>
            <a:r>
              <a:rPr lang="sk-SK" dirty="0" smtClean="0"/>
              <a:t>Podnikanie, obchod, služby</a:t>
            </a:r>
          </a:p>
          <a:p>
            <a:r>
              <a:rPr lang="sk-SK" dirty="0" smtClean="0"/>
              <a:t>Učtovníctvo</a:t>
            </a:r>
          </a:p>
          <a:p>
            <a:r>
              <a:rPr lang="sk-SK" dirty="0" smtClean="0"/>
              <a:t>Kontrola a hodnotenie potravín</a:t>
            </a:r>
          </a:p>
          <a:p>
            <a:r>
              <a:rPr lang="sk-SK" dirty="0" smtClean="0"/>
              <a:t>Potravinárska legislatíva</a:t>
            </a:r>
          </a:p>
          <a:p>
            <a:r>
              <a:rPr lang="sk-SK" dirty="0" smtClean="0"/>
              <a:t>Výživa a zdravý životný štýl</a:t>
            </a:r>
          </a:p>
          <a:p>
            <a:r>
              <a:rPr lang="sk-SK" dirty="0" smtClean="0"/>
              <a:t>Odborná prax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708" y="1470802"/>
            <a:ext cx="3695390" cy="243265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200" y="3992561"/>
            <a:ext cx="3893719" cy="268428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736" y="1485542"/>
            <a:ext cx="3548332" cy="243947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2666" y="3971906"/>
            <a:ext cx="2631402" cy="273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78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 smtClean="0">
                <a:solidFill>
                  <a:srgbClr val="0070C0"/>
                </a:solidFill>
              </a:rPr>
              <a:t>Možnosti uplatnenia absolventov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40278" y="1561381"/>
            <a:ext cx="10413521" cy="5029200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v </a:t>
            </a:r>
            <a:r>
              <a:rPr lang="sk-SK" dirty="0" smtClean="0"/>
              <a:t>potravinárskom priemysle</a:t>
            </a:r>
          </a:p>
          <a:p>
            <a:r>
              <a:rPr lang="sk-SK" dirty="0"/>
              <a:t>d</a:t>
            </a:r>
            <a:r>
              <a:rPr lang="sk-SK" dirty="0" smtClean="0"/>
              <a:t>istribúcia </a:t>
            </a:r>
            <a:r>
              <a:rPr lang="sk-SK" dirty="0" smtClean="0"/>
              <a:t>potravín</a:t>
            </a:r>
          </a:p>
          <a:p>
            <a:r>
              <a:rPr lang="sk-SK" dirty="0"/>
              <a:t>v</a:t>
            </a:r>
            <a:r>
              <a:rPr lang="sk-SK" dirty="0" smtClean="0"/>
              <a:t> obchode, </a:t>
            </a:r>
            <a:r>
              <a:rPr lang="sk-SK" dirty="0" smtClean="0"/>
              <a:t>službách, laboratóriách,</a:t>
            </a:r>
          </a:p>
          <a:p>
            <a:r>
              <a:rPr lang="sk-SK" dirty="0"/>
              <a:t>v</a:t>
            </a:r>
            <a:r>
              <a:rPr lang="sk-SK" dirty="0" smtClean="0"/>
              <a:t> </a:t>
            </a:r>
            <a:r>
              <a:rPr lang="sk-SK" dirty="0" smtClean="0"/>
              <a:t>kontrolných orgánoch – hygiena potravín</a:t>
            </a:r>
          </a:p>
          <a:p>
            <a:r>
              <a:rPr lang="sk-SK" dirty="0"/>
              <a:t>Š</a:t>
            </a:r>
            <a:r>
              <a:rPr lang="sk-SK" dirty="0" smtClean="0"/>
              <a:t>tátna </a:t>
            </a:r>
            <a:r>
              <a:rPr lang="sk-SK" dirty="0" smtClean="0"/>
              <a:t>obchodná inšpekcia</a:t>
            </a:r>
          </a:p>
          <a:p>
            <a:r>
              <a:rPr lang="sk-SK" dirty="0"/>
              <a:t>v</a:t>
            </a:r>
            <a:r>
              <a:rPr lang="sk-SK" dirty="0" smtClean="0"/>
              <a:t>o </a:t>
            </a:r>
            <a:r>
              <a:rPr lang="sk-SK" dirty="0" smtClean="0"/>
              <a:t>výskume</a:t>
            </a:r>
          </a:p>
          <a:p>
            <a:r>
              <a:rPr lang="sk-SK" dirty="0"/>
              <a:t>v</a:t>
            </a:r>
            <a:r>
              <a:rPr lang="sk-SK" dirty="0" smtClean="0"/>
              <a:t> </a:t>
            </a:r>
            <a:r>
              <a:rPr lang="sk-SK" dirty="0" smtClean="0"/>
              <a:t>súkromnom podnikaní</a:t>
            </a:r>
          </a:p>
          <a:p>
            <a:r>
              <a:rPr lang="sk-SK" dirty="0"/>
              <a:t>m</a:t>
            </a:r>
            <a:r>
              <a:rPr lang="sk-SK" dirty="0" smtClean="0"/>
              <a:t>ožnosti </a:t>
            </a:r>
            <a:r>
              <a:rPr lang="sk-SK" dirty="0" smtClean="0"/>
              <a:t>ďalšieho vzdelávania: </a:t>
            </a:r>
            <a:endParaRPr lang="sk-SK" dirty="0" smtClean="0"/>
          </a:p>
          <a:p>
            <a:pPr lvl="1"/>
            <a:r>
              <a:rPr lang="sk-SK" dirty="0" smtClean="0"/>
              <a:t>pomaturitné </a:t>
            </a:r>
            <a:r>
              <a:rPr lang="sk-SK" dirty="0" smtClean="0"/>
              <a:t>VOŠ vidiecka turistika</a:t>
            </a:r>
          </a:p>
          <a:p>
            <a:pPr lvl="1"/>
            <a:r>
              <a:rPr lang="sk-SK" dirty="0" smtClean="0"/>
              <a:t>STU Fakulta chemickej a potravinárskej technológie</a:t>
            </a:r>
          </a:p>
          <a:p>
            <a:pPr lvl="1"/>
            <a:r>
              <a:rPr lang="sk-SK" dirty="0" smtClean="0"/>
              <a:t>Univerzita veterinárneho lekárstva a farmácie v Košiciach</a:t>
            </a:r>
          </a:p>
          <a:p>
            <a:pPr lvl="1"/>
            <a:r>
              <a:rPr lang="sk-SK" dirty="0" smtClean="0"/>
              <a:t>SPU Nitra</a:t>
            </a:r>
          </a:p>
          <a:p>
            <a:pPr lvl="1"/>
            <a:r>
              <a:rPr lang="sk-SK" dirty="0" smtClean="0"/>
              <a:t>ďalšie vzdelávacie programy zamerané na rozšírenie kvalifikácie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6700556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232</Words>
  <Application>Microsoft Office PowerPoint</Application>
  <PresentationFormat>Širokouhlá</PresentationFormat>
  <Paragraphs>54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Motív Office</vt:lpstr>
      <vt:lpstr>Potravinárstvo – školský vzdelávací program</vt:lpstr>
      <vt:lpstr>Školský rok 2021/22</vt:lpstr>
      <vt:lpstr>Charakteristika študijného odboru</vt:lpstr>
      <vt:lpstr>Profil absolventa</vt:lpstr>
      <vt:lpstr>Profilové predmety</vt:lpstr>
      <vt:lpstr>Možnosti uplatnenia absolventov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Ľubo</dc:creator>
  <cp:lastModifiedBy>Ľubomíra Štyriaková</cp:lastModifiedBy>
  <cp:revision>17</cp:revision>
  <dcterms:created xsi:type="dcterms:W3CDTF">2020-10-06T11:01:09Z</dcterms:created>
  <dcterms:modified xsi:type="dcterms:W3CDTF">2020-10-06T12:50:18Z</dcterms:modified>
</cp:coreProperties>
</file>