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73" r:id="rId6"/>
    <p:sldId id="274" r:id="rId7"/>
    <p:sldId id="275" r:id="rId8"/>
    <p:sldId id="265" r:id="rId9"/>
    <p:sldId id="266" r:id="rId10"/>
    <p:sldId id="259" r:id="rId11"/>
    <p:sldId id="272" r:id="rId12"/>
    <p:sldId id="260" r:id="rId13"/>
    <p:sldId id="261" r:id="rId14"/>
    <p:sldId id="268" r:id="rId15"/>
    <p:sldId id="262" r:id="rId16"/>
    <p:sldId id="276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5D94-B7F3-4C38-8868-55131952BD01}" type="datetimeFigureOut">
              <a:rPr lang="sk-SK" smtClean="0"/>
              <a:pPr/>
              <a:t>12.10.2020</a:t>
            </a:fld>
            <a:endParaRPr lang="sk-SK" dirty="0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DDD055-909F-4057-B333-9D60D221F14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5D94-B7F3-4C38-8868-55131952BD01}" type="datetimeFigureOut">
              <a:rPr lang="sk-SK" smtClean="0"/>
              <a:pPr/>
              <a:t>12.10.2020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D055-909F-4057-B333-9D60D221F14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5D94-B7F3-4C38-8868-55131952BD01}" type="datetimeFigureOut">
              <a:rPr lang="sk-SK" smtClean="0"/>
              <a:pPr/>
              <a:t>12.10.2020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D055-909F-4057-B333-9D60D221F14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5D94-B7F3-4C38-8868-55131952BD01}" type="datetimeFigureOut">
              <a:rPr lang="sk-SK" smtClean="0"/>
              <a:pPr/>
              <a:t>12.10.2020</a:t>
            </a:fld>
            <a:endParaRPr lang="sk-SK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DDD055-909F-4057-B333-9D60D221F14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5D94-B7F3-4C38-8868-55131952BD01}" type="datetimeFigureOut">
              <a:rPr lang="sk-SK" smtClean="0"/>
              <a:pPr/>
              <a:t>12.10.2020</a:t>
            </a:fld>
            <a:endParaRPr lang="sk-SK" dirty="0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D055-909F-4057-B333-9D60D221F14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5D94-B7F3-4C38-8868-55131952BD01}" type="datetimeFigureOut">
              <a:rPr lang="sk-SK" smtClean="0"/>
              <a:pPr/>
              <a:t>12.10.2020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D055-909F-4057-B333-9D60D221F14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5D94-B7F3-4C38-8868-55131952BD01}" type="datetimeFigureOut">
              <a:rPr lang="sk-SK" smtClean="0"/>
              <a:pPr/>
              <a:t>12.10.2020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DDD055-909F-4057-B333-9D60D221F14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5D94-B7F3-4C38-8868-55131952BD01}" type="datetimeFigureOut">
              <a:rPr lang="sk-SK" smtClean="0"/>
              <a:pPr/>
              <a:t>12.10.2020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D055-909F-4057-B333-9D60D221F14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5D94-B7F3-4C38-8868-55131952BD01}" type="datetimeFigureOut">
              <a:rPr lang="sk-SK" smtClean="0"/>
              <a:pPr/>
              <a:t>12.10.2020</a:t>
            </a:fld>
            <a:endParaRPr lang="sk-SK" dirty="0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D055-909F-4057-B333-9D60D221F14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5D94-B7F3-4C38-8868-55131952BD01}" type="datetimeFigureOut">
              <a:rPr lang="sk-SK" smtClean="0"/>
              <a:pPr/>
              <a:t>12.10.2020</a:t>
            </a:fld>
            <a:endParaRPr lang="sk-SK" dirty="0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D055-909F-4057-B333-9D60D221F146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C5D94-B7F3-4C38-8868-55131952BD01}" type="datetimeFigureOut">
              <a:rPr lang="sk-SK" smtClean="0"/>
              <a:pPr/>
              <a:t>12.10.2020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DD055-909F-4057-B333-9D60D221F14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3C5D94-B7F3-4C38-8868-55131952BD01}" type="datetimeFigureOut">
              <a:rPr lang="sk-SK" smtClean="0"/>
              <a:pPr/>
              <a:t>12.10.2020</a:t>
            </a:fld>
            <a:endParaRPr lang="sk-SK" dirty="0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DDD055-909F-4057-B333-9D60D221F146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nimaveterina.sk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ucebne-pomocky.sk/admin/eshop/394/1663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all4vets.eu/products/chirurgicky-a-vysetrovaci-sto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pospredza.edu.sk/wp-content/gallery/cache/291__320x240_sk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412776"/>
            <a:ext cx="8011793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496944" cy="1512167"/>
          </a:xfrm>
        </p:spPr>
        <p:txBody>
          <a:bodyPr>
            <a:normAutofit/>
          </a:bodyPr>
          <a:lstStyle/>
          <a:p>
            <a:pPr algn="ctr"/>
            <a:r>
              <a:rPr lang="sk-SK" sz="3600" dirty="0" smtClean="0"/>
              <a:t>SOŠ poľnohospodárstva </a:t>
            </a:r>
            <a:br>
              <a:rPr lang="sk-SK" sz="3600" dirty="0" smtClean="0"/>
            </a:br>
            <a:r>
              <a:rPr lang="sk-SK" sz="3600" dirty="0" smtClean="0"/>
              <a:t>a služieb na vidieku v Žiline</a:t>
            </a:r>
            <a:endParaRPr lang="sk-SK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959" y="4725144"/>
            <a:ext cx="8784976" cy="1296144"/>
          </a:xfrm>
        </p:spPr>
        <p:txBody>
          <a:bodyPr>
            <a:no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4336 M veterinárne zdravotníctvo a hygiena</a:t>
            </a:r>
          </a:p>
          <a:p>
            <a:pPr algn="ctr">
              <a:spcBef>
                <a:spcPts val="0"/>
              </a:spcBef>
            </a:pPr>
            <a:endParaRPr lang="sk-SK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 hygienická </a:t>
            </a:r>
            <a:r>
              <a:rPr lang="sk-S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laboratórna služba</a:t>
            </a:r>
            <a:endParaRPr lang="sk-SK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8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scamke.sk/___images/dibujos-autobus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164">
            <a:off x="5846091" y="4536926"/>
            <a:ext cx="3217549" cy="219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1032" y="260648"/>
            <a:ext cx="8712968" cy="864096"/>
          </a:xfrm>
        </p:spPr>
        <p:txBody>
          <a:bodyPr>
            <a:noAutofit/>
          </a:bodyPr>
          <a:lstStyle/>
          <a:p>
            <a:pPr algn="ctr"/>
            <a:r>
              <a:rPr lang="sk-SK" sz="2800" b="1" dirty="0"/>
              <a:t>Praktické</a:t>
            </a:r>
            <a:r>
              <a:rPr lang="sk-SK" sz="2000" b="1" u="sng" dirty="0" smtClean="0">
                <a:effectLst/>
              </a:rPr>
              <a:t>   </a:t>
            </a:r>
            <a:r>
              <a:rPr lang="sk-SK" sz="2800" b="1" dirty="0" smtClean="0"/>
              <a:t>vyučovanie</a:t>
            </a:r>
            <a:endParaRPr lang="sk-SK" sz="2800" b="1" dirty="0"/>
          </a:p>
        </p:txBody>
      </p:sp>
      <p:sp>
        <p:nvSpPr>
          <p:cNvPr id="10" name="Obdĺžnik 9"/>
          <p:cNvSpPr/>
          <p:nvPr/>
        </p:nvSpPr>
        <p:spPr>
          <a:xfrm>
            <a:off x="323528" y="1340768"/>
            <a:ext cx="856895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8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tabLst>
                <a:tab pos="266700" algn="l"/>
              </a:tabLst>
            </a:pPr>
            <a:r>
              <a:rPr lang="sk-SK" sz="2500" dirty="0">
                <a:solidFill>
                  <a:schemeClr val="tx2"/>
                </a:solidFill>
              </a:rPr>
              <a:t>S</a:t>
            </a:r>
            <a:r>
              <a:rPr lang="sk-SK" sz="2500" dirty="0" smtClean="0">
                <a:solidFill>
                  <a:schemeClr val="tx2"/>
                </a:solidFill>
              </a:rPr>
              <a:t>a </a:t>
            </a:r>
            <a:r>
              <a:rPr lang="sk-SK" sz="2500" dirty="0">
                <a:solidFill>
                  <a:schemeClr val="tx2"/>
                </a:solidFill>
              </a:rPr>
              <a:t>uskutočňuje vo forme učebnej, </a:t>
            </a:r>
            <a:r>
              <a:rPr lang="sk-SK" sz="2500" dirty="0" smtClean="0">
                <a:solidFill>
                  <a:schemeClr val="tx2"/>
                </a:solidFill>
              </a:rPr>
              <a:t/>
            </a:r>
            <a:br>
              <a:rPr lang="sk-SK" sz="2500" dirty="0" smtClean="0">
                <a:solidFill>
                  <a:schemeClr val="tx2"/>
                </a:solidFill>
              </a:rPr>
            </a:br>
            <a:r>
              <a:rPr lang="sk-SK" sz="2500" dirty="0" smtClean="0">
                <a:solidFill>
                  <a:schemeClr val="tx2"/>
                </a:solidFill>
              </a:rPr>
              <a:t>odbornej </a:t>
            </a:r>
            <a:r>
              <a:rPr lang="sk-SK" sz="2500" dirty="0">
                <a:solidFill>
                  <a:schemeClr val="tx2"/>
                </a:solidFill>
              </a:rPr>
              <a:t>a individuálnej praxe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sk-SK" sz="25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2500" dirty="0">
                <a:solidFill>
                  <a:schemeClr val="tx2"/>
                </a:solidFill>
              </a:rPr>
              <a:t>Uskutočňuje sa v objektoch veterinárnych nemocníc v Žiline, ambulanciách súkromných veterinárnych lekárov, kynologickom areáli školy, agrofarmách Dolný Hričov, Predmier a pod.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sk-SK" sz="25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sz="2500" dirty="0">
                <a:solidFill>
                  <a:schemeClr val="tx2"/>
                </a:solidFill>
              </a:rPr>
              <a:t>Na dopravu žiakov slúži školský mikrobus</a:t>
            </a:r>
          </a:p>
        </p:txBody>
      </p:sp>
    </p:spTree>
    <p:extLst>
      <p:ext uri="{BB962C8B-B14F-4D97-AF65-F5344CB8AC3E}">
        <p14:creationId xmlns:p14="http://schemas.microsoft.com/office/powerpoint/2010/main" val="14463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ĺžnik 2"/>
          <p:cNvSpPr/>
          <p:nvPr/>
        </p:nvSpPr>
        <p:spPr>
          <a:xfrm>
            <a:off x="101629" y="4481392"/>
            <a:ext cx="2758069" cy="1440160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22040" r="28025"/>
          <a:stretch/>
        </p:blipFill>
        <p:spPr bwMode="auto">
          <a:xfrm>
            <a:off x="251520" y="1196752"/>
            <a:ext cx="2448272" cy="2823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0642" y="260648"/>
            <a:ext cx="8686800" cy="841248"/>
          </a:xfrm>
        </p:spPr>
        <p:txBody>
          <a:bodyPr/>
          <a:lstStyle/>
          <a:p>
            <a:pPr algn="ctr"/>
            <a:r>
              <a:rPr lang="sk-SK" dirty="0" smtClean="0"/>
              <a:t>ANIMA veterinárna nemocnica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685" y="1834579"/>
            <a:ext cx="2031032" cy="154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25" y="1196752"/>
            <a:ext cx="3971219" cy="320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ĺžnik 5"/>
          <p:cNvSpPr/>
          <p:nvPr/>
        </p:nvSpPr>
        <p:spPr>
          <a:xfrm>
            <a:off x="3059832" y="3882023"/>
            <a:ext cx="3096344" cy="522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accent2">
                    <a:lumMod val="50000"/>
                  </a:schemeClr>
                </a:solidFill>
              </a:rPr>
              <a:t>Veterinárna nemocnica ANIMA - Žilina</a:t>
            </a:r>
          </a:p>
        </p:txBody>
      </p:sp>
      <p:sp>
        <p:nvSpPr>
          <p:cNvPr id="7" name="Obdĺžnik 6"/>
          <p:cNvSpPr/>
          <p:nvPr/>
        </p:nvSpPr>
        <p:spPr>
          <a:xfrm>
            <a:off x="96621" y="4481392"/>
            <a:ext cx="27580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 smtClean="0">
                <a:solidFill>
                  <a:srgbClr val="C00000"/>
                </a:solidFill>
              </a:rPr>
              <a:t>Veronika Hlušková </a:t>
            </a:r>
            <a:r>
              <a:rPr lang="sk-SK" sz="1600" b="1" dirty="0" err="1" smtClean="0">
                <a:solidFill>
                  <a:srgbClr val="C00000"/>
                </a:solidFill>
              </a:rPr>
              <a:t>Košteková</a:t>
            </a:r>
            <a:r>
              <a:rPr lang="sk-SK" sz="1600" b="1" dirty="0" smtClean="0">
                <a:solidFill>
                  <a:srgbClr val="C00000"/>
                </a:solidFill>
              </a:rPr>
              <a:t> </a:t>
            </a:r>
            <a:r>
              <a:rPr lang="sk-SK" sz="1600" b="1" u="sng" dirty="0"/>
              <a:t>Recenzia: </a:t>
            </a:r>
            <a:endParaRPr lang="sk-SK" sz="1600" b="1" u="sng" dirty="0" smtClean="0"/>
          </a:p>
          <a:p>
            <a:r>
              <a:rPr lang="sk-SK" sz="1600" b="1" dirty="0" smtClean="0"/>
              <a:t>„Škoda, že tento odbor nebol,  </a:t>
            </a:r>
            <a:br>
              <a:rPr lang="sk-SK" sz="1600" b="1" dirty="0" smtClean="0"/>
            </a:br>
            <a:r>
              <a:rPr lang="sk-SK" sz="1600" b="1" dirty="0" smtClean="0"/>
              <a:t>  keď som tam chodila ja :- </a:t>
            </a:r>
            <a:br>
              <a:rPr lang="sk-SK" sz="1600" b="1" dirty="0" smtClean="0"/>
            </a:br>
            <a:r>
              <a:rPr lang="sk-SK" sz="1600" b="1" dirty="0" smtClean="0"/>
              <a:t>  (voľba by bola jasná :-)</a:t>
            </a:r>
            <a:endParaRPr lang="sk-SK" sz="1600" b="1" dirty="0"/>
          </a:p>
        </p:txBody>
      </p:sp>
      <p:sp>
        <p:nvSpPr>
          <p:cNvPr id="8" name="Obdĺžnik 7"/>
          <p:cNvSpPr/>
          <p:nvPr/>
        </p:nvSpPr>
        <p:spPr>
          <a:xfrm>
            <a:off x="2913401" y="4404077"/>
            <a:ext cx="5907071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sk-SK" dirty="0" smtClean="0"/>
              <a:t>„Naša nemocnica zahájila dlhodobú spoluprácu so Strednou odbornou školou poľnohospodárstva. </a:t>
            </a:r>
            <a:br>
              <a:rPr lang="sk-SK" dirty="0" smtClean="0"/>
            </a:br>
            <a:r>
              <a:rPr lang="sk-SK" dirty="0" smtClean="0"/>
              <a:t>Každý týždeň u nás môžete stretnúť študenta odboru kynológia na povinnej praxi. </a:t>
            </a:r>
            <a:br>
              <a:rPr lang="sk-SK" dirty="0" smtClean="0"/>
            </a:br>
            <a:r>
              <a:rPr lang="sk-SK" dirty="0" smtClean="0"/>
              <a:t>Aj týmto spôsobom chceme prispieť ku skvalitneniu vzdelávania študentov v našom kraji.“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74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tka: Zoznámte sa s nami. MVDr. Marcel KOVALIK, PhD., DipECVD, MRCVS absolvoval Univerzitu veterinárskeho lekárstva v Košiciach v roku 2004. Absolvoval doktorandský stupeň, získal medzinárodný titul PhD. súbežne na dvoch univerzitách (okrem košickej aj Lublin, Poľsko). V rokoch 2008 - 2011 absolvoval trojročnú rezidentúru vo veterinárnej dermatológii na Univerzite Edinburgh vo Veľkej Británii. Obhájil status Európsky špecialista veterinárnej dermatológie. V súčasnosti je držiteľom tohto titulu len 118 kvalifikovaných európskych špecialistov. Ocenenia: Young Investigator´s prize - za najlepší výskumný abstrakt; vo Florencii získal ocenenie za najlepší vedecký referát; cena The Ulli Runge Harms udelená Európskou asociáciou veterinárnych dermatológov v Bruseli za najlepšiu publikáciu a prezentáciu vedeckého projektu. Viedol viac ako 100 prednášok na medzinárodných kongresoch a odborných podujatiach po celom svete. Dr. Kovalik zastrešuje dermatologický servis na oboch našich pracoviskách a jeden týždeň v mesiaci aj na pracoviskách vo Veľkej Británii. Jeho osobné recepty na úspech: „Modlitba, vízia, tvrdá práca, manželka, modlitba.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5" y="2048458"/>
            <a:ext cx="2565277" cy="358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hlinkClick r:id="rId3"/>
              </a:rPr>
              <a:t>Veterinárna nemocnica - </a:t>
            </a:r>
            <a:r>
              <a:rPr lang="sk-SK" dirty="0" err="1" smtClean="0">
                <a:hlinkClick r:id="rId3"/>
              </a:rPr>
              <a:t>Anima</a:t>
            </a:r>
            <a:r>
              <a:rPr lang="sk-SK" dirty="0" smtClean="0">
                <a:hlinkClick r:id="rId3"/>
              </a:rPr>
              <a:t> ZA</a:t>
            </a:r>
            <a:endParaRPr lang="sk-SK" dirty="0"/>
          </a:p>
        </p:txBody>
      </p:sp>
      <p:pic>
        <p:nvPicPr>
          <p:cNvPr id="2052" name="Picture 4" descr="http://www.zilinadnes.sk/images/stories/INZERCIA/AnimaVeterina/Anim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9"/>
            <a:ext cx="3024335" cy="35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zilinadnes.sk/images/stories/INZERCIA/AnimaVeterina/Anim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36" y="2060849"/>
            <a:ext cx="3086559" cy="357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79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0263" y="332656"/>
            <a:ext cx="8686800" cy="841248"/>
          </a:xfrm>
        </p:spPr>
        <p:txBody>
          <a:bodyPr/>
          <a:lstStyle/>
          <a:p>
            <a:pPr algn="ctr"/>
            <a:r>
              <a:rPr lang="sk-SK" dirty="0" smtClean="0"/>
              <a:t>Psovodi a záchranári SR - K 7</a:t>
            </a:r>
            <a:endParaRPr lang="sk-SK" dirty="0"/>
          </a:p>
        </p:txBody>
      </p:sp>
      <p:pic>
        <p:nvPicPr>
          <p:cNvPr id="1026" name="Picture 2" descr="http://zachranarizilina.wbl.sk/sablona/logo_logo_PZ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59124"/>
            <a:ext cx="22322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pospredza.edu.sk/wp-content/gallery/workshop-trstena14/p908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340768"/>
            <a:ext cx="5650974" cy="4738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96173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2921" y="260648"/>
            <a:ext cx="8686800" cy="841248"/>
          </a:xfrm>
        </p:spPr>
        <p:txBody>
          <a:bodyPr/>
          <a:lstStyle/>
          <a:p>
            <a:pPr algn="ctr"/>
            <a:r>
              <a:rPr lang="sk-SK" dirty="0" smtClean="0"/>
              <a:t>Veterinárna klinika ZA - VLČINCE</a:t>
            </a:r>
            <a:endParaRPr lang="sk-SK" dirty="0"/>
          </a:p>
        </p:txBody>
      </p:sp>
      <p:pic>
        <p:nvPicPr>
          <p:cNvPr id="6148" name="Picture 4" descr="http://www.vetklinikazilina.sk/i/foto/bi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161" y="1268760"/>
            <a:ext cx="2268286" cy="237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vetklinikazilina.sk/i/foto/bi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60" y="3893832"/>
            <a:ext cx="4039424" cy="25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vetklinikazilina.sk/i/foto/bi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70" y="3824294"/>
            <a:ext cx="4113784" cy="25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vetklinikazilina.sk/i/foto/bi1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18" y="1268760"/>
            <a:ext cx="2132236" cy="238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vetklinikazilina.sk/i/foto/bi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3" y="1268760"/>
            <a:ext cx="380419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1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r>
              <a:rPr lang="sk-SK" b="1" dirty="0"/>
              <a:t>Pracovné uplatnenie absolventov: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3568" y="1268760"/>
            <a:ext cx="8291264" cy="4925144"/>
          </a:xfrm>
        </p:spPr>
        <p:txBody>
          <a:bodyPr>
            <a:normAutofit fontScale="70000" lnSpcReduction="20000"/>
          </a:bodyPr>
          <a:lstStyle/>
          <a:p>
            <a:r>
              <a:rPr lang="sk-SK" dirty="0"/>
              <a:t>vo veterinárnych liečebných zariadeniach,</a:t>
            </a:r>
          </a:p>
          <a:p>
            <a:r>
              <a:rPr lang="sk-SK" dirty="0"/>
              <a:t>na úseku hygienickej a veterinárnej kontroly,</a:t>
            </a:r>
          </a:p>
          <a:p>
            <a:r>
              <a:rPr lang="sk-SK" dirty="0"/>
              <a:t>vo veterinárnom výskume,</a:t>
            </a:r>
          </a:p>
          <a:p>
            <a:r>
              <a:rPr lang="sk-SK" dirty="0"/>
              <a:t>v podnikoch poľnohospodárskej výroby a služieb,</a:t>
            </a:r>
          </a:p>
          <a:p>
            <a:r>
              <a:rPr lang="sk-SK" dirty="0"/>
              <a:t>v podnikoch potravinárskeho priemyslu,</a:t>
            </a:r>
          </a:p>
          <a:p>
            <a:r>
              <a:rPr lang="sk-SK" dirty="0"/>
              <a:t>v predajniach drobnochovu,</a:t>
            </a:r>
          </a:p>
          <a:p>
            <a:r>
              <a:rPr lang="sk-SK" dirty="0"/>
              <a:t>v špecifických kvalifikovaných službách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/>
              <a:t>Možnosti ďalšieho vzdelávania:</a:t>
            </a:r>
          </a:p>
          <a:p>
            <a:r>
              <a:rPr lang="sk-SK" dirty="0"/>
              <a:t>pomaturitné štúdium</a:t>
            </a:r>
          </a:p>
          <a:p>
            <a:r>
              <a:rPr lang="sk-SK" dirty="0"/>
              <a:t>Univerzita veterinárneho lekárstva a farmácie v Košiciach</a:t>
            </a:r>
          </a:p>
          <a:p>
            <a:r>
              <a:rPr lang="sk-SK" dirty="0"/>
              <a:t>SPU Nitra</a:t>
            </a:r>
          </a:p>
          <a:p>
            <a:r>
              <a:rPr lang="sk-SK" dirty="0"/>
              <a:t>VŠ s prírodovedným </a:t>
            </a:r>
            <a:r>
              <a:rPr lang="sk-SK" dirty="0" smtClean="0"/>
              <a:t>zameraním</a:t>
            </a:r>
          </a:p>
          <a:p>
            <a:r>
              <a:rPr lang="sk-SK" dirty="0" smtClean="0"/>
              <a:t>v oblasti kynológie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89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ĺžnik 4"/>
          <p:cNvSpPr/>
          <p:nvPr/>
        </p:nvSpPr>
        <p:spPr>
          <a:xfrm>
            <a:off x="971600" y="4797151"/>
            <a:ext cx="7272808" cy="1368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sk-SK" b="1" dirty="0" smtClean="0"/>
              <a:t>Poďakovanie za zvieratká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340768"/>
            <a:ext cx="7939608" cy="3459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000" dirty="0" smtClean="0"/>
              <a:t>Aj ony patria modlitbičke. Veď si ich stvoril pred nami.</a:t>
            </a:r>
          </a:p>
          <a:p>
            <a:pPr marL="0" indent="0">
              <a:buNone/>
            </a:pPr>
            <a:r>
              <a:rPr lang="sk-SK" sz="2000" dirty="0" smtClean="0"/>
              <a:t>Skôr ako my Ti boli blízke a nazval si ich menami.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000" dirty="0" smtClean="0"/>
              <a:t>Sú Tvojim darom. Nuž i za ne zaďakujeme nebesám.</a:t>
            </a:r>
          </a:p>
          <a:p>
            <a:pPr marL="0" indent="0">
              <a:buNone/>
            </a:pPr>
            <a:r>
              <a:rPr lang="sk-SK" sz="2000" dirty="0" smtClean="0"/>
              <a:t>Kto žije s nimi, ten je, Pane, na tejto Zemi menej sám.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000" dirty="0" smtClean="0"/>
              <a:t>A my to vieme, nepovieme. Len im a iba pošušky.</a:t>
            </a:r>
          </a:p>
          <a:p>
            <a:pPr marL="0" indent="0">
              <a:buNone/>
            </a:pPr>
            <a:r>
              <a:rPr lang="sk-SK" sz="2000" dirty="0" smtClean="0"/>
              <a:t>Ako bratom im rozumieme, keď hladkáme ich kožúšky.</a:t>
            </a:r>
          </a:p>
          <a:p>
            <a:pPr marL="0" indent="0"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                                                                                          </a:t>
            </a:r>
            <a:r>
              <a:rPr lang="sk-SK" sz="2000" b="1" dirty="0" smtClean="0"/>
              <a:t>Milan </a:t>
            </a:r>
            <a:r>
              <a:rPr lang="sk-SK" sz="2000" b="1" dirty="0" err="1" smtClean="0"/>
              <a:t>Rúfus</a:t>
            </a:r>
            <a:endParaRPr lang="sk-SK" sz="2000" dirty="0"/>
          </a:p>
        </p:txBody>
      </p:sp>
      <p:sp>
        <p:nvSpPr>
          <p:cNvPr id="4" name="BlokTextu 3"/>
          <p:cNvSpPr txBox="1"/>
          <p:nvPr/>
        </p:nvSpPr>
        <p:spPr>
          <a:xfrm>
            <a:off x="971600" y="4797151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C00000"/>
                </a:solidFill>
              </a:rPr>
              <a:t>Ak máš aj Ty rád zvieratká </a:t>
            </a:r>
            <a:br>
              <a:rPr lang="sk-SK" sz="2400" b="1" dirty="0" smtClean="0">
                <a:solidFill>
                  <a:srgbClr val="C00000"/>
                </a:solidFill>
              </a:rPr>
            </a:br>
            <a:r>
              <a:rPr lang="sk-SK" sz="2400" b="1" dirty="0" smtClean="0">
                <a:solidFill>
                  <a:srgbClr val="C00000"/>
                </a:solidFill>
              </a:rPr>
              <a:t>a chceš sa im profesionálne venovať,</a:t>
            </a:r>
          </a:p>
          <a:p>
            <a:pPr algn="ctr"/>
            <a:r>
              <a:rPr lang="sk-SK" sz="2400" b="1" dirty="0" smtClean="0">
                <a:solidFill>
                  <a:srgbClr val="C00000"/>
                </a:solidFill>
              </a:rPr>
              <a:t>NEVÁHAJ  A PRÍĎ MEDZI NÁS !!!!</a:t>
            </a:r>
            <a:endParaRPr lang="sk-SK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93419"/>
      </p:ext>
    </p:extLst>
  </p:cSld>
  <p:clrMapOvr>
    <a:masterClrMapping/>
  </p:clrMapOvr>
  <p:transition spd="slow">
    <p:push dir="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Forma, spôsob a organizácia štúdia</a:t>
            </a:r>
            <a:r>
              <a:rPr lang="sk-SK" sz="2800" b="1" dirty="0" smtClean="0"/>
              <a:t>:</a:t>
            </a:r>
            <a:r>
              <a:rPr lang="sk-SK" sz="2800" dirty="0" smtClean="0"/>
              <a:t>  denné štúdium pre absolventov základnej školy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 smtClean="0"/>
              <a:t>Dĺžka štúdia:</a:t>
            </a:r>
            <a:r>
              <a:rPr lang="sk-SK" dirty="0" smtClean="0"/>
              <a:t> 4 roky</a:t>
            </a:r>
          </a:p>
          <a:p>
            <a:r>
              <a:rPr lang="sk-SK" b="1" dirty="0" smtClean="0"/>
              <a:t>Odbor je určený:</a:t>
            </a:r>
            <a:r>
              <a:rPr lang="sk-SK" dirty="0" smtClean="0"/>
              <a:t> dievčatám aj chlapcom</a:t>
            </a:r>
          </a:p>
          <a:p>
            <a:r>
              <a:rPr lang="sk-SK" b="1" dirty="0" smtClean="0"/>
              <a:t>Podmienky prijatia: </a:t>
            </a:r>
            <a:r>
              <a:rPr lang="sk-SK" dirty="0" smtClean="0"/>
              <a:t>úspešné ukončenie 9. ročníka ZŠ, zdravotná spôsobilosť, vykonanie prijímacej skúšky (slovenský jazyk, prírodopis)</a:t>
            </a:r>
          </a:p>
          <a:p>
            <a:r>
              <a:rPr lang="sk-SK" b="1" dirty="0" smtClean="0"/>
              <a:t>Spôsob ukončenia štúdia: </a:t>
            </a:r>
            <a:r>
              <a:rPr lang="sk-SK" dirty="0" smtClean="0"/>
              <a:t>maturitná skúška</a:t>
            </a:r>
          </a:p>
          <a:p>
            <a:r>
              <a:rPr lang="sk-SK" b="1" dirty="0" smtClean="0"/>
              <a:t>Doklad o vzdelaní:</a:t>
            </a:r>
            <a:r>
              <a:rPr lang="sk-SK" dirty="0" smtClean="0"/>
              <a:t> maturitné vysvedčenie, medzinárodný certifikát IES</a:t>
            </a:r>
          </a:p>
          <a:p>
            <a:r>
              <a:rPr lang="sk-SK" b="1" dirty="0" smtClean="0"/>
              <a:t>Poskytnutý stupeň vzdelania: </a:t>
            </a:r>
            <a:r>
              <a:rPr lang="sk-SK" dirty="0" smtClean="0"/>
              <a:t>úplné stredné odborné vzdelanie - ISCED-3B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247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81128"/>
            <a:ext cx="3334122" cy="2222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200" b="1" dirty="0" smtClean="0"/>
              <a:t>Charakteristika odborného </a:t>
            </a:r>
            <a:r>
              <a:rPr lang="sk-SK" sz="3200" b="1" dirty="0"/>
              <a:t>zamerania </a:t>
            </a:r>
            <a:r>
              <a:rPr lang="sk-SK" sz="3200" b="1" dirty="0" smtClean="0"/>
              <a:t/>
            </a:r>
            <a:br>
              <a:rPr lang="sk-SK" sz="3200" b="1" dirty="0" smtClean="0"/>
            </a:br>
            <a:r>
              <a:rPr lang="sk-SK" sz="3200" b="1" dirty="0" smtClean="0"/>
              <a:t>a </a:t>
            </a:r>
            <a:r>
              <a:rPr lang="sk-SK" sz="3200" b="1" dirty="0"/>
              <a:t>učebný plán 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412776"/>
            <a:ext cx="8668072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dirty="0"/>
              <a:t>Absolvent má vedomosti a schopnosti potrebné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pre </a:t>
            </a:r>
            <a:r>
              <a:rPr lang="sk-SK" dirty="0"/>
              <a:t>kvalifikované vykonávanie odborných pracovných činností na úrovni maturitného vzdelanie. </a:t>
            </a:r>
            <a:r>
              <a:rPr lang="sk-SK" dirty="0" smtClean="0"/>
              <a:t> </a:t>
            </a:r>
            <a:r>
              <a:rPr lang="sk-SK" b="1" u="sng" dirty="0" smtClean="0"/>
              <a:t>Absolvent vie:</a:t>
            </a:r>
          </a:p>
          <a:p>
            <a:pPr lvl="0"/>
            <a:r>
              <a:rPr lang="sk-SK" dirty="0" smtClean="0"/>
              <a:t>samostatne </a:t>
            </a:r>
            <a:r>
              <a:rPr lang="sk-SK" dirty="0"/>
              <a:t>vykonávať práce vo veterinárnej starostlivosti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o </a:t>
            </a:r>
            <a:r>
              <a:rPr lang="sk-SK" dirty="0"/>
              <a:t>zdravie </a:t>
            </a:r>
            <a:r>
              <a:rPr lang="sk-SK" dirty="0" smtClean="0"/>
              <a:t>hospodárskych, domácich a </a:t>
            </a:r>
            <a:r>
              <a:rPr lang="sk-SK" dirty="0"/>
              <a:t>cudzokrajných zvierat,</a:t>
            </a:r>
          </a:p>
          <a:p>
            <a:pPr lvl="0"/>
            <a:r>
              <a:rPr lang="sk-SK" dirty="0"/>
              <a:t>samostatne vykonávať práce na úseku hygieny potravín,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na </a:t>
            </a:r>
            <a:r>
              <a:rPr lang="sk-SK" dirty="0"/>
              <a:t>úseku laboratórnej praxe, pri doliečovaní pacientov,</a:t>
            </a:r>
          </a:p>
          <a:p>
            <a:pPr lvl="0"/>
            <a:r>
              <a:rPr lang="sk-SK" dirty="0" smtClean="0"/>
              <a:t>orientovať </a:t>
            </a:r>
            <a:r>
              <a:rPr lang="sk-SK" dirty="0"/>
              <a:t>sa v chove všetkých druhov živočíchov chovaných v drobnochove, podľa pokynov veterinárneho lekára asistovať pri veterinárnych zákrokov,</a:t>
            </a:r>
          </a:p>
          <a:p>
            <a:pPr lvl="0"/>
            <a:r>
              <a:rPr lang="sk-SK" dirty="0"/>
              <a:t>vykonávať aj základné ekonomické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operácie </a:t>
            </a:r>
            <a:r>
              <a:rPr lang="sk-SK" dirty="0"/>
              <a:t>súvisiace s </a:t>
            </a:r>
            <a:r>
              <a:rPr lang="sk-SK" dirty="0" smtClean="0"/>
              <a:t>podnikateľskou</a:t>
            </a:r>
            <a:br>
              <a:rPr lang="sk-SK" dirty="0" smtClean="0"/>
            </a:br>
            <a:r>
              <a:rPr lang="sk-SK" dirty="0" smtClean="0"/>
              <a:t>činnosťou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51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sk-SK" sz="2900" b="1" dirty="0"/>
              <a:t>Teoretické vzdelávanie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7859216" cy="489654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sk-SK" dirty="0" smtClean="0"/>
              <a:t>Bude </a:t>
            </a:r>
            <a:r>
              <a:rPr lang="sk-SK" dirty="0"/>
              <a:t>prebiehať </a:t>
            </a:r>
            <a:r>
              <a:rPr lang="sk-SK" dirty="0" smtClean="0"/>
              <a:t>v</a:t>
            </a:r>
            <a:r>
              <a:rPr lang="sk-SK" dirty="0"/>
              <a:t> klasických </a:t>
            </a:r>
            <a:r>
              <a:rPr lang="sk-SK" dirty="0" smtClean="0"/>
              <a:t>triedach</a:t>
            </a:r>
          </a:p>
          <a:p>
            <a:pPr marL="0" indent="0" algn="just">
              <a:buNone/>
            </a:pPr>
            <a:r>
              <a:rPr lang="sk-SK" dirty="0" smtClean="0"/>
              <a:t>a</a:t>
            </a:r>
            <a:r>
              <a:rPr lang="sk-SK" dirty="0"/>
              <a:t> odborných učebniach: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dirty="0" smtClean="0"/>
              <a:t>Anatómie a fyziológie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Chovu hospodárskych zvierat a reprodukcie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Farmakológie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Biológie a mikrobiológie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Chémie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Odbornej praxe,</a:t>
            </a:r>
          </a:p>
          <a:p>
            <a:pPr>
              <a:lnSpc>
                <a:spcPct val="150000"/>
              </a:lnSpc>
            </a:pPr>
            <a:r>
              <a:rPr lang="sk-SK" dirty="0" smtClean="0"/>
              <a:t>Cudzích jazykov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311173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06315"/>
              </p:ext>
            </p:extLst>
          </p:nvPr>
        </p:nvGraphicFramePr>
        <p:xfrm>
          <a:off x="179512" y="188640"/>
          <a:ext cx="8784975" cy="6434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5823"/>
                <a:gridCol w="1003996"/>
                <a:gridCol w="1003996"/>
                <a:gridCol w="1003996"/>
                <a:gridCol w="1108582"/>
                <a:gridCol w="1108582"/>
              </a:tblGrid>
              <a:tr h="694609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Kategórie a názvy vyučovacích predmetov</a:t>
                      </a:r>
                    </a:p>
                  </a:txBody>
                  <a:tcPr marL="27387" marR="27387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solidFill>
                            <a:srgbClr val="FF0000"/>
                          </a:solidFill>
                          <a:effectLst/>
                        </a:rPr>
                        <a:t>Počet týždenných vyučovacích hodín v ročníku</a:t>
                      </a:r>
                      <a:endParaRPr lang="sk-SK" sz="20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78927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1.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2.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3.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4.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Spolu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bg1"/>
                          </a:solidFill>
                          <a:effectLst/>
                        </a:rPr>
                        <a:t>Všeobecnovzdelávacie predmety</a:t>
                      </a:r>
                      <a:endParaRPr lang="sk-SK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sk-SK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FF0000"/>
                          </a:solidFill>
                          <a:effectLst/>
                        </a:rPr>
                        <a:t>16</a:t>
                      </a:r>
                      <a:endParaRPr lang="sk-SK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FF0000"/>
                          </a:solidFill>
                          <a:effectLst/>
                        </a:rPr>
                        <a:t>14</a:t>
                      </a:r>
                      <a:endParaRPr lang="sk-SK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sk-SK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rgbClr val="FF0000"/>
                          </a:solidFill>
                          <a:effectLst/>
                        </a:rPr>
                        <a:t>62</a:t>
                      </a:r>
                      <a:endParaRPr lang="sk-SK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slovenský jazyk a literatúra  c)    </a:t>
                      </a:r>
                      <a:r>
                        <a:rPr lang="sk-SK" sz="1400" b="1" dirty="0" smtClean="0">
                          <a:effectLst/>
                        </a:rPr>
                        <a:t>                  </a:t>
                      </a:r>
                      <a:r>
                        <a:rPr lang="sk-SK" sz="1400" b="1" dirty="0">
                          <a:effectLst/>
                        </a:rPr>
                        <a:t>SJL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4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4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4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4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16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cudzí jazyk b), d)                                  ANJ / NEJ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5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5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5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5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20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etická/náboženská výchova e)          </a:t>
                      </a:r>
                      <a:r>
                        <a:rPr lang="sk-SK" sz="1400" b="1" dirty="0" smtClean="0">
                          <a:effectLst/>
                        </a:rPr>
                        <a:t>  </a:t>
                      </a:r>
                      <a:r>
                        <a:rPr lang="sk-SK" sz="1400" b="1" dirty="0">
                          <a:effectLst/>
                        </a:rPr>
                        <a:t>ETV/NBV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2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dejepis                                                            DEJ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1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2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občianska náuka       </a:t>
                      </a:r>
                      <a:r>
                        <a:rPr lang="sk-SK" sz="1400" b="1" dirty="0" smtClean="0">
                          <a:effectLst/>
                        </a:rPr>
                        <a:t>                                   </a:t>
                      </a:r>
                      <a:r>
                        <a:rPr lang="sk-SK" sz="1400" b="1" dirty="0">
                          <a:effectLst/>
                        </a:rPr>
                        <a:t>OBN                   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1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3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chémia b, f)                 </a:t>
                      </a:r>
                      <a:r>
                        <a:rPr lang="sk-SK" sz="1400" b="1" dirty="0" smtClean="0">
                          <a:effectLst/>
                        </a:rPr>
                        <a:t>                                  </a:t>
                      </a:r>
                      <a:r>
                        <a:rPr lang="sk-SK" sz="1400" b="1" dirty="0">
                          <a:effectLst/>
                        </a:rPr>
                        <a:t>CHE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3/1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3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matematika i)                   </a:t>
                      </a:r>
                      <a:r>
                        <a:rPr lang="sk-SK" sz="1400" b="1" dirty="0" smtClean="0">
                          <a:effectLst/>
                        </a:rPr>
                        <a:t>                             </a:t>
                      </a:r>
                      <a:r>
                        <a:rPr lang="sk-SK" sz="1400" b="1" dirty="0">
                          <a:effectLst/>
                        </a:rPr>
                        <a:t>MAT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2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2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2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6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informatika b)       </a:t>
                      </a:r>
                      <a:r>
                        <a:rPr lang="sk-SK" sz="1400" b="1" dirty="0" smtClean="0">
                          <a:effectLst/>
                        </a:rPr>
                        <a:t>                                          </a:t>
                      </a:r>
                      <a:r>
                        <a:rPr lang="sk-SK" sz="1400" b="1" dirty="0">
                          <a:effectLst/>
                        </a:rPr>
                        <a:t>INF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2/2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2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telesná a športová výchova b), j)        </a:t>
                      </a:r>
                      <a:r>
                        <a:rPr lang="sk-SK" sz="1400" b="1" dirty="0" smtClean="0">
                          <a:effectLst/>
                        </a:rPr>
                        <a:t>          </a:t>
                      </a:r>
                      <a:r>
                        <a:rPr lang="sk-SK" sz="1400" b="1" dirty="0">
                          <a:effectLst/>
                        </a:rPr>
                        <a:t>TSV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2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2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2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2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8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75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973816"/>
              </p:ext>
            </p:extLst>
          </p:nvPr>
        </p:nvGraphicFramePr>
        <p:xfrm>
          <a:off x="395536" y="620689"/>
          <a:ext cx="8303568" cy="56166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0"/>
                <a:gridCol w="761474"/>
                <a:gridCol w="960413"/>
                <a:gridCol w="960413"/>
                <a:gridCol w="960413"/>
                <a:gridCol w="1060455"/>
              </a:tblGrid>
              <a:tr h="342197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Odborné predmety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1.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2.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3.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4.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Spolu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387" marR="273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197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8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Teoretické vzdelávanie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0" lang="sk-SK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sk-SK" sz="20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sk-SK" sz="20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sk-SK" sz="20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kumimoji="0" lang="sk-SK" sz="20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680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aplikovaná chémia b) </a:t>
                      </a:r>
                      <a: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</a:t>
                      </a:r>
                      <a:r>
                        <a:rPr kumimoji="0"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APC                  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7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aplikovaná biológia a ekológia </a:t>
                      </a:r>
                      <a: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</a:t>
                      </a:r>
                      <a:r>
                        <a:rPr kumimoji="0" lang="sk-SK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ABE</a:t>
                      </a:r>
                      <a:endParaRPr kumimoji="0" lang="sk-S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680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aplikovaná </a:t>
                      </a:r>
                      <a: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informatika                              </a:t>
                      </a:r>
                      <a:r>
                        <a:rPr kumimoji="0"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680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anatómia a fyziológia </a:t>
                      </a:r>
                      <a: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ANF</a:t>
                      </a:r>
                      <a:endParaRPr kumimoji="0" lang="sk-S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680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pestovanie rastlín </a:t>
                      </a:r>
                      <a: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PRT</a:t>
                      </a:r>
                      <a:endParaRPr kumimoji="0" lang="sk-S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7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mikrobiológia a parazitológia </a:t>
                      </a:r>
                      <a: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MIP</a:t>
                      </a:r>
                      <a:endParaRPr kumimoji="0" lang="sk-S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680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výživa a </a:t>
                      </a:r>
                      <a: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dietetika                                       </a:t>
                      </a:r>
                      <a:r>
                        <a:rPr kumimoji="0"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VDA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786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chov zvierat </a:t>
                      </a:r>
                      <a: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HZT                 </a:t>
                      </a:r>
                      <a:endParaRPr kumimoji="0" lang="sk-S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743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základy patológie  </a:t>
                      </a:r>
                      <a: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ZPT</a:t>
                      </a:r>
                      <a:endParaRPr kumimoji="0" lang="sk-S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7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základy chirurgie a farmakológie </a:t>
                      </a:r>
                      <a: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</a:t>
                      </a:r>
                      <a:r>
                        <a:rPr kumimoji="0"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ZCF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75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choroby zvierat a veterinárna starostlivosť   </a:t>
                      </a:r>
                      <a: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sk-SK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VES</a:t>
                      </a:r>
                      <a:endParaRPr kumimoji="0" lang="sk-SK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51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697064"/>
              </p:ext>
            </p:extLst>
          </p:nvPr>
        </p:nvGraphicFramePr>
        <p:xfrm>
          <a:off x="395536" y="188416"/>
          <a:ext cx="8352928" cy="6380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4416"/>
                <a:gridCol w="864096"/>
                <a:gridCol w="745413"/>
                <a:gridCol w="966122"/>
                <a:gridCol w="966122"/>
                <a:gridCol w="1066759"/>
              </a:tblGrid>
              <a:tr h="413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ekonomika a </a:t>
                      </a:r>
                      <a:r>
                        <a:rPr lang="sk-SK" sz="1400" b="1" dirty="0" smtClean="0">
                          <a:effectLst/>
                        </a:rPr>
                        <a:t>podnikanie                             </a:t>
                      </a:r>
                      <a:r>
                        <a:rPr lang="sk-SK" sz="1400" b="1" dirty="0">
                          <a:effectLst/>
                        </a:rPr>
                        <a:t>EPO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3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2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5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administratíva a </a:t>
                      </a:r>
                      <a:r>
                        <a:rPr lang="sk-SK" sz="1400" b="1" dirty="0" smtClean="0">
                          <a:effectLst/>
                        </a:rPr>
                        <a:t>korešpondencia                ADK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3/3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3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laboratórna technika </a:t>
                      </a:r>
                      <a:r>
                        <a:rPr lang="sk-SK" sz="1400" b="1" dirty="0" smtClean="0">
                          <a:effectLst/>
                        </a:rPr>
                        <a:t>                                   </a:t>
                      </a:r>
                      <a:r>
                        <a:rPr lang="sk-SK" sz="1400" b="1" dirty="0">
                          <a:effectLst/>
                        </a:rPr>
                        <a:t>LAB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2/2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2/2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4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reprodukcia </a:t>
                      </a:r>
                      <a:r>
                        <a:rPr lang="sk-SK" sz="1400" b="1" dirty="0" smtClean="0">
                          <a:effectLst/>
                        </a:rPr>
                        <a:t>hospodárskych  zvierat           RHZ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2/1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2/1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4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dopravná </a:t>
                      </a:r>
                      <a:r>
                        <a:rPr lang="sk-SK" sz="1400" b="1" dirty="0" smtClean="0">
                          <a:effectLst/>
                        </a:rPr>
                        <a:t>výchova                                        </a:t>
                      </a:r>
                      <a:r>
                        <a:rPr lang="sk-SK" sz="1400" b="1" dirty="0">
                          <a:effectLst/>
                        </a:rPr>
                        <a:t>DOV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2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2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hygiena </a:t>
                      </a:r>
                      <a:r>
                        <a:rPr lang="sk-SK" sz="1400" b="1" dirty="0" smtClean="0">
                          <a:effectLst/>
                        </a:rPr>
                        <a:t>potravín                                           HPT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2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2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4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asanácia   </a:t>
                      </a:r>
                      <a:r>
                        <a:rPr lang="sk-SK" sz="1400" b="1" dirty="0" smtClean="0">
                          <a:effectLst/>
                        </a:rPr>
                        <a:t>                                                    ASA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2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2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ochrana </a:t>
                      </a:r>
                      <a:r>
                        <a:rPr lang="sk-SK" sz="1400" b="1" dirty="0" smtClean="0">
                          <a:effectLst/>
                        </a:rPr>
                        <a:t>biodiverzity                                     EKL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2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2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účtovníctvo  </a:t>
                      </a:r>
                      <a:r>
                        <a:rPr lang="sk-SK" sz="1400" b="1" dirty="0" smtClean="0">
                          <a:effectLst/>
                        </a:rPr>
                        <a:t>                                                  UCT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2/2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2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viac ako peniaze </a:t>
                      </a:r>
                      <a:r>
                        <a:rPr lang="sk-SK" sz="1400" b="1" dirty="0" smtClean="0">
                          <a:effectLst/>
                        </a:rPr>
                        <a:t>                                           VIP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1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-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1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dirty="0">
                          <a:effectLst/>
                        </a:rPr>
                        <a:t>organizácia a legislatíva v </a:t>
                      </a:r>
                      <a:r>
                        <a:rPr lang="sk-SK" sz="1400" b="1" dirty="0" smtClean="0">
                          <a:effectLst/>
                        </a:rPr>
                        <a:t>kynológií             OLK</a:t>
                      </a:r>
                      <a:endParaRPr lang="sk-SK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1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chov </a:t>
                      </a:r>
                      <a:r>
                        <a:rPr lang="sk-SK" sz="1400" b="1" dirty="0" smtClean="0">
                          <a:effectLst/>
                        </a:rPr>
                        <a:t>psov                                                       </a:t>
                      </a:r>
                      <a:r>
                        <a:rPr lang="sk-SK" sz="1400" b="1" dirty="0">
                          <a:effectLst/>
                        </a:rPr>
                        <a:t>CPV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-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</a:rPr>
                        <a:t>2</a:t>
                      </a:r>
                      <a:endParaRPr lang="sk-SK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3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5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890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sk-SK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Praktická príprava</a:t>
                      </a: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 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 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 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>
                          <a:effectLst/>
                        </a:rPr>
                        <a:t> </a:t>
                      </a:r>
                      <a:endParaRPr lang="sk-SK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2000" b="1" dirty="0">
                          <a:effectLst/>
                        </a:rPr>
                        <a:t> </a:t>
                      </a:r>
                      <a:endParaRPr lang="sk-SK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400" b="1" dirty="0" smtClean="0">
                          <a:effectLst/>
                        </a:rPr>
                        <a:t>prax                                                                PXA</a:t>
                      </a:r>
                      <a:endParaRPr lang="sk-SK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effectLst/>
                        </a:rPr>
                        <a:t> 180 h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180 </a:t>
                      </a:r>
                      <a:r>
                        <a:rPr lang="sk-SK" sz="1600" b="1" dirty="0" smtClean="0">
                          <a:effectLst/>
                        </a:rPr>
                        <a:t>h</a:t>
                      </a:r>
                      <a:endParaRPr lang="sk-SK" sz="1600" b="1" dirty="0">
                        <a:effectLst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330 </a:t>
                      </a:r>
                      <a:r>
                        <a:rPr lang="sk-SK" sz="1600" b="1" dirty="0" smtClean="0">
                          <a:effectLst/>
                        </a:rPr>
                        <a:t>h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</a:rPr>
                        <a:t>190 </a:t>
                      </a:r>
                      <a:r>
                        <a:rPr lang="sk-SK" sz="1600" b="1" dirty="0" smtClean="0">
                          <a:effectLst/>
                        </a:rPr>
                        <a:t>h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600" b="1" dirty="0" smtClean="0">
                          <a:effectLst/>
                        </a:rPr>
                        <a:t> 880 h</a:t>
                      </a:r>
                      <a:endParaRPr lang="sk-SK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3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9254" y="116632"/>
            <a:ext cx="8785618" cy="1143000"/>
          </a:xfrm>
        </p:spPr>
        <p:txBody>
          <a:bodyPr>
            <a:normAutofit/>
          </a:bodyPr>
          <a:lstStyle/>
          <a:p>
            <a:pPr algn="ctr"/>
            <a:r>
              <a:rPr lang="sk-SK" sz="2800" dirty="0" smtClean="0"/>
              <a:t>Vybavenie odbornej učebne anatómie </a:t>
            </a:r>
            <a:br>
              <a:rPr lang="sk-SK" sz="2800" dirty="0" smtClean="0"/>
            </a:br>
            <a:r>
              <a:rPr lang="sk-SK" sz="2800" dirty="0" smtClean="0"/>
              <a:t>a patológie od 01. 09. 2015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178870" y="1412776"/>
            <a:ext cx="8507930" cy="4713387"/>
          </a:xfrm>
        </p:spPr>
        <p:txBody>
          <a:bodyPr>
            <a:normAutofit/>
          </a:bodyPr>
          <a:lstStyle/>
          <a:p>
            <a:r>
              <a:rPr lang="sk-SK" sz="2400" dirty="0" smtClean="0"/>
              <a:t>Pitevný stôl</a:t>
            </a:r>
            <a:endParaRPr lang="sk-SK" sz="2400" dirty="0"/>
          </a:p>
        </p:txBody>
      </p:sp>
      <p:pic>
        <p:nvPicPr>
          <p:cNvPr id="2050" name="Picture 2" descr="BAT27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0" y="1988840"/>
            <a:ext cx="3880327" cy="268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T27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7152"/>
            <a:ext cx="2906908" cy="189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T27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77" y="4740719"/>
            <a:ext cx="2678536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tevní stoly 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58" y="1599002"/>
            <a:ext cx="3806969" cy="298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0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600" dirty="0" smtClean="0"/>
              <a:t>Odborná učebňa anatómie a patológie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7343" y="1268760"/>
            <a:ext cx="8686800" cy="4525963"/>
          </a:xfrm>
        </p:spPr>
        <p:txBody>
          <a:bodyPr>
            <a:normAutofit/>
          </a:bodyPr>
          <a:lstStyle/>
          <a:p>
            <a:r>
              <a:rPr lang="sk-SK" sz="2400" dirty="0" smtClean="0"/>
              <a:t>Pitevná súprava pre žiakov       Chirurgický stôl pre žiakov</a:t>
            </a:r>
            <a:endParaRPr lang="sk-SK" sz="2400" dirty="0"/>
          </a:p>
        </p:txBody>
      </p:sp>
      <p:pic>
        <p:nvPicPr>
          <p:cNvPr id="3074" name="Picture 2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42584"/>
            <a:ext cx="250371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hirurgický a vyšetrovací stôl">
            <a:hlinkClick r:id="rId4" tooltip="Zobraziť záznam.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477" y="1695354"/>
            <a:ext cx="2520280" cy="22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67544" y="3989680"/>
            <a:ext cx="8484206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sk-SK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 </a:t>
            </a:r>
            <a:r>
              <a:rPr lang="sk-SK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B-I: Chirurgický a vyšetrovací stôl </a:t>
            </a:r>
            <a:r>
              <a:rPr lang="sk-SK" dirty="0"/>
              <a:t>(profilované hrany). </a:t>
            </a:r>
          </a:p>
          <a:p>
            <a:pPr marL="285750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rozmery</a:t>
            </a:r>
            <a:r>
              <a:rPr lang="pl-PL" dirty="0"/>
              <a:t>: 1180 x 550 so zvýšeným okrajom x 850 výška), </a:t>
            </a:r>
          </a:p>
          <a:p>
            <a:pPr marL="285750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dirty="0" smtClean="0"/>
              <a:t>stolová </a:t>
            </a:r>
            <a:r>
              <a:rPr lang="sk-SK" dirty="0"/>
              <a:t>doska je vybavená odtokom, </a:t>
            </a:r>
          </a:p>
          <a:p>
            <a:pPr marL="285750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dirty="0" smtClean="0"/>
              <a:t>nádoba </a:t>
            </a:r>
            <a:r>
              <a:rPr lang="pl-PL" dirty="0"/>
              <a:t>pre kvapaliny je umiestnená pod doskou stola, </a:t>
            </a:r>
          </a:p>
          <a:p>
            <a:pPr marL="285750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dirty="0" smtClean="0"/>
              <a:t>stôl </a:t>
            </a:r>
            <a:r>
              <a:rPr lang="sk-SK" dirty="0"/>
              <a:t>je vybavený háčikmi a priečkami, </a:t>
            </a:r>
          </a:p>
          <a:p>
            <a:pPr marL="285750" indent="-28575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k-SK" dirty="0" smtClean="0"/>
              <a:t>nohy </a:t>
            </a:r>
            <a:r>
              <a:rPr lang="sk-SK" dirty="0"/>
              <a:t>stola sú vybavené rotujúcim držiakmi,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dirty="0"/>
              <a:t>ktorých sú uložené odpady misy (2 misy </a:t>
            </a:r>
            <a:r>
              <a:rPr lang="sk-SK" dirty="0" smtClean="0"/>
              <a:t>cca</a:t>
            </a:r>
            <a:r>
              <a:rPr lang="sk-SK" dirty="0"/>
              <a:t>. 21 cm v priemere). </a:t>
            </a:r>
          </a:p>
        </p:txBody>
      </p:sp>
    </p:spTree>
    <p:extLst>
      <p:ext uri="{BB962C8B-B14F-4D97-AF65-F5344CB8AC3E}">
        <p14:creationId xmlns:p14="http://schemas.microsoft.com/office/powerpoint/2010/main" val="15405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439</TotalTime>
  <Words>580</Words>
  <Application>Microsoft Office PowerPoint</Application>
  <PresentationFormat>Prezentácia na obrazovke (4:3)</PresentationFormat>
  <Paragraphs>307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Franklin Gothic Book</vt:lpstr>
      <vt:lpstr>Franklin Gothic Medium</vt:lpstr>
      <vt:lpstr>Times New Roman</vt:lpstr>
      <vt:lpstr>Wingdings</vt:lpstr>
      <vt:lpstr>Wingdings 2</vt:lpstr>
      <vt:lpstr>Cestovanie</vt:lpstr>
      <vt:lpstr>SOŠ poľnohospodárstva  a služieb na vidieku v Žiline</vt:lpstr>
      <vt:lpstr>Forma, spôsob a organizácia štúdia:  denné štúdium pre absolventov základnej školy</vt:lpstr>
      <vt:lpstr>Charakteristika odborného zamerania  a učebný plán </vt:lpstr>
      <vt:lpstr>Teoretické vzdelávanie</vt:lpstr>
      <vt:lpstr>Prezentácia programu PowerPoint</vt:lpstr>
      <vt:lpstr>Prezentácia programu PowerPoint</vt:lpstr>
      <vt:lpstr>Prezentácia programu PowerPoint</vt:lpstr>
      <vt:lpstr>Vybavenie odbornej učebne anatómie  a patológie od 01. 09. 2015</vt:lpstr>
      <vt:lpstr>Odborná učebňa anatómie a patológie</vt:lpstr>
      <vt:lpstr>Praktické   vyučovanie</vt:lpstr>
      <vt:lpstr>ANIMA veterinárna nemocnica</vt:lpstr>
      <vt:lpstr>Veterinárna nemocnica - Anima ZA</vt:lpstr>
      <vt:lpstr>Psovodi a záchranári SR - K 7</vt:lpstr>
      <vt:lpstr>Veterinárna klinika ZA - VLČINCE</vt:lpstr>
      <vt:lpstr>Pracovné uplatnenie absolventov:</vt:lpstr>
      <vt:lpstr>Poďakovanie za zvieratká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SOŠ poľnohospodárstva a služieb na vidieku v Žiline.</dc:title>
  <dc:creator>HP6830</dc:creator>
  <cp:lastModifiedBy>Ľubo</cp:lastModifiedBy>
  <cp:revision>40</cp:revision>
  <dcterms:created xsi:type="dcterms:W3CDTF">2014-11-11T09:05:44Z</dcterms:created>
  <dcterms:modified xsi:type="dcterms:W3CDTF">2020-10-12T08:56:28Z</dcterms:modified>
</cp:coreProperties>
</file>