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ECA656-C67F-4ED0-8CD5-50339562720F}" type="datetimeFigureOut">
              <a:rPr lang="cs-CZ" smtClean="0"/>
              <a:pPr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A353B2-8844-4D14-9A9C-26631CDF3D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G:\zah_architektura\Zahradn&#225;_architekt&#250;ra\F&amp;F%20TV%20reklama%20Podzim%202013.mp3" TargetMode="External"/><Relationship Id="rId7" Type="http://schemas.openxmlformats.org/officeDocument/2006/relationships/image" Target="../media/image3.gif"/><Relationship Id="rId2" Type="http://schemas.microsoft.com/office/2007/relationships/media" Target="../media/media1.mid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flercdn.net/dd1/p/f/1/8/1897/3452375/vfiasnzmxykwy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233">
            <a:off x="-56863" y="3613226"/>
            <a:ext cx="4024309" cy="3421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1560" y="2492896"/>
            <a:ext cx="84249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Chceš byť </a:t>
            </a:r>
            <a:r>
              <a:rPr lang="cs-CZ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uspešný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záhradný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návrhár</a:t>
            </a:r>
            <a:endParaRPr lang="cs-CZ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aranžér nádherných </a:t>
            </a:r>
            <a:r>
              <a:rPr lang="cs-CZ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kytíc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</a:p>
          <a:p>
            <a:pPr algn="ctr"/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!!! </a:t>
            </a:r>
            <a:r>
              <a:rPr lang="cs-CZ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Pridaj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 nám !!!</a:t>
            </a:r>
            <a:endParaRPr lang="cs-CZ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://www.stylovezahrady.cz/web/_images/garden1-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838348" cy="300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jazabava.wbl.sk/obrazky_kvety/Moty___z_kvetov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1861123" cy="17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S900074195[1].m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5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27984" y="4062556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ĺžnik 7"/>
          <p:cNvSpPr/>
          <p:nvPr/>
        </p:nvSpPr>
        <p:spPr>
          <a:xfrm>
            <a:off x="1907704" y="404664"/>
            <a:ext cx="64087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 CE" pitchFamily="34" charset="-18"/>
                <a:cs typeface="Arial Narrow CE" pitchFamily="34" charset="-18"/>
              </a:rPr>
              <a:t>SOŠ poľnohospodárstva</a:t>
            </a:r>
          </a:p>
          <a:p>
            <a:pPr algn="ctr"/>
            <a:r>
              <a:rPr lang="sk-SK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 CE" pitchFamily="34" charset="-18"/>
                <a:cs typeface="Arial Narrow CE" pitchFamily="34" charset="-18"/>
              </a:rPr>
              <a:t> a služieb na vidieku</a:t>
            </a:r>
          </a:p>
          <a:p>
            <a:pPr marR="0" algn="r"/>
            <a:endParaRPr lang="sk-SK" sz="1000" b="1" dirty="0" smtClean="0">
              <a:latin typeface="Arial Narrow CE" pitchFamily="34" charset="-18"/>
              <a:cs typeface="Arial Narrow CE" pitchFamily="34" charset="-18"/>
            </a:endParaRPr>
          </a:p>
          <a:p>
            <a:pPr marR="0" algn="r"/>
            <a:r>
              <a:rPr lang="sk-SK" sz="2800" b="1" dirty="0" smtClean="0">
                <a:latin typeface="Arial Narrow CE" pitchFamily="34" charset="-18"/>
                <a:cs typeface="Arial Narrow CE" pitchFamily="34" charset="-18"/>
              </a:rPr>
              <a:t>Predmestská 82</a:t>
            </a:r>
          </a:p>
          <a:p>
            <a:pPr marR="0" algn="r"/>
            <a:r>
              <a:rPr lang="sk-SK" sz="2800" b="1" dirty="0" smtClean="0">
                <a:latin typeface="Arial Narrow CE" pitchFamily="34" charset="-18"/>
                <a:cs typeface="Arial Narrow CE" pitchFamily="34" charset="-18"/>
              </a:rPr>
              <a:t>Žilina</a:t>
            </a:r>
            <a:endParaRPr lang="sk-SK" sz="2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 CE" pitchFamily="34" charset="-18"/>
              <a:cs typeface="Arial Narrow CE" pitchFamily="34" charset="-18"/>
            </a:endParaRPr>
          </a:p>
        </p:txBody>
      </p:sp>
      <p:pic>
        <p:nvPicPr>
          <p:cNvPr id="9" name="F&amp;F TV reklama Podzim 201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-304800" y="59492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Pohlad z cest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793"/>
            <a:ext cx="3563888" cy="285145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predzáhradka 2.jpg"/>
          <p:cNvPicPr>
            <a:picLocks noChangeAspect="1"/>
          </p:cNvPicPr>
          <p:nvPr/>
        </p:nvPicPr>
        <p:blipFill>
          <a:blip r:embed="rId3" cstate="print"/>
          <a:srcRect t="13889"/>
          <a:stretch>
            <a:fillRect/>
          </a:stretch>
        </p:blipFill>
        <p:spPr bwMode="auto">
          <a:xfrm>
            <a:off x="102031" y="0"/>
            <a:ext cx="4176712" cy="26955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Pohlad z hora.jpg"/>
          <p:cNvPicPr>
            <a:picLocks noChangeAspect="1"/>
          </p:cNvPicPr>
          <p:nvPr/>
        </p:nvPicPr>
        <p:blipFill>
          <a:blip r:embed="rId4" cstate="print"/>
          <a:srcRect b="15858"/>
          <a:stretch>
            <a:fillRect/>
          </a:stretch>
        </p:blipFill>
        <p:spPr bwMode="auto">
          <a:xfrm>
            <a:off x="4278743" y="2180434"/>
            <a:ext cx="3886870" cy="261671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Drátový mode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4974"/>
            <a:ext cx="4019550" cy="283527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 descr="var_2.png"/>
          <p:cNvPicPr>
            <a:picLocks noChangeAspect="1"/>
          </p:cNvPicPr>
          <p:nvPr/>
        </p:nvPicPr>
        <p:blipFill>
          <a:blip r:embed="rId6" cstate="print"/>
          <a:srcRect r="10626" b="14941"/>
          <a:stretch>
            <a:fillRect/>
          </a:stretch>
        </p:blipFill>
        <p:spPr bwMode="auto">
          <a:xfrm>
            <a:off x="2190387" y="4797152"/>
            <a:ext cx="5297003" cy="21646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2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0"/>
            <a:ext cx="4320480" cy="1268760"/>
          </a:xfrm>
        </p:spPr>
        <p:txBody>
          <a:bodyPr/>
          <a:lstStyle/>
          <a:p>
            <a:r>
              <a:rPr lang="sk-SK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Sadovníctvo</a:t>
            </a:r>
            <a:endParaRPr lang="cs-CZ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374441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sk-SK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Získané</a:t>
            </a:r>
            <a:r>
              <a:rPr lang="sk-SK" sz="32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vedomosti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sz="3000" dirty="0">
                <a:solidFill>
                  <a:schemeClr val="bg1"/>
                </a:solidFill>
              </a:rPr>
              <a:t>Rozoznať sortiment drevín </a:t>
            </a:r>
            <a:r>
              <a:rPr lang="sk-SK" sz="3000" dirty="0" smtClean="0">
                <a:solidFill>
                  <a:schemeClr val="bg1"/>
                </a:solidFill>
              </a:rPr>
              <a:t/>
            </a:r>
            <a:br>
              <a:rPr lang="sk-SK" sz="3000" dirty="0" smtClean="0">
                <a:solidFill>
                  <a:schemeClr val="bg1"/>
                </a:solidFill>
              </a:rPr>
            </a:br>
            <a:r>
              <a:rPr lang="sk-SK" sz="3000" dirty="0" smtClean="0">
                <a:solidFill>
                  <a:schemeClr val="bg1"/>
                </a:solidFill>
              </a:rPr>
              <a:t>a </a:t>
            </a:r>
            <a:r>
              <a:rPr lang="sk-SK" sz="3000" dirty="0">
                <a:solidFill>
                  <a:schemeClr val="bg1"/>
                </a:solidFill>
              </a:rPr>
              <a:t>poznať ich nároky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sz="3000" dirty="0">
                <a:solidFill>
                  <a:schemeClr val="bg1"/>
                </a:solidFill>
              </a:rPr>
              <a:t>Vysadiť zeleň podľa projektu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sz="3000" dirty="0">
                <a:solidFill>
                  <a:schemeClr val="bg1"/>
                </a:solidFill>
              </a:rPr>
              <a:t>Starať sa o sadovnícke úpravy </a:t>
            </a:r>
            <a:r>
              <a:rPr lang="sk-SK" sz="3000" dirty="0" smtClean="0">
                <a:solidFill>
                  <a:schemeClr val="bg1"/>
                </a:solidFill>
              </a:rPr>
              <a:t>po  vysadení</a:t>
            </a:r>
            <a:endParaRPr lang="sk-SK" sz="3000" dirty="0">
              <a:solidFill>
                <a:schemeClr val="bg1"/>
              </a:solidFill>
            </a:endParaRPr>
          </a:p>
          <a:p>
            <a:endParaRPr lang="cs-CZ" sz="3200" dirty="0"/>
          </a:p>
        </p:txBody>
      </p:sp>
      <p:pic>
        <p:nvPicPr>
          <p:cNvPr id="4" name="Obrázek 3" descr="Wisteria_Sinensis_trained_.jpg"/>
          <p:cNvPicPr>
            <a:picLocks noChangeAspect="1"/>
          </p:cNvPicPr>
          <p:nvPr/>
        </p:nvPicPr>
        <p:blipFill>
          <a:blip r:embed="rId2" cstate="print"/>
          <a:srcRect t="15785"/>
          <a:stretch>
            <a:fillRect/>
          </a:stretch>
        </p:blipFill>
        <p:spPr bwMode="auto">
          <a:xfrm>
            <a:off x="3707904" y="3870648"/>
            <a:ext cx="5157018" cy="298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zsbzovik.edu.sk/Foto%20%9Akoly/olympi%E1dy/strom%20bio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83" y="404664"/>
            <a:ext cx="3022886" cy="20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wisteria floribund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06228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49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6000" decel="3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8887" y="188640"/>
            <a:ext cx="7125113" cy="924475"/>
          </a:xfrm>
        </p:spPr>
        <p:txBody>
          <a:bodyPr/>
          <a:lstStyle/>
          <a:p>
            <a:r>
              <a:rPr lang="sk-SK" sz="4400" dirty="0">
                <a:ln w="28575">
                  <a:solidFill>
                    <a:schemeClr val="tx2"/>
                  </a:solidFill>
                </a:ln>
                <a:solidFill>
                  <a:srgbClr val="FFC000"/>
                </a:solidFill>
              </a:rPr>
              <a:t>Kvetinárstvo</a:t>
            </a:r>
            <a:endParaRPr lang="cs-CZ" sz="4400" dirty="0">
              <a:ln w="28575">
                <a:solidFill>
                  <a:schemeClr val="tx2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8598534" cy="3547381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Získané</a:t>
            </a:r>
            <a:r>
              <a:rPr lang="sk-SK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vedomosti</a:t>
            </a:r>
          </a:p>
          <a:p>
            <a:pPr>
              <a:buClr>
                <a:srgbClr val="7030A0"/>
              </a:buClr>
              <a:buFont typeface="Wingdings" pitchFamily="2" charset="2"/>
              <a:buChar char=""/>
            </a:pPr>
            <a:r>
              <a:rPr lang="sk-SK" sz="3000" dirty="0">
                <a:solidFill>
                  <a:schemeClr val="tx1"/>
                </a:solidFill>
              </a:rPr>
              <a:t>Rozoznať sortiment kvetín </a:t>
            </a:r>
            <a:r>
              <a:rPr lang="sk-SK" sz="3000" dirty="0" smtClean="0">
                <a:solidFill>
                  <a:schemeClr val="tx1"/>
                </a:solidFill>
              </a:rPr>
              <a:t/>
            </a:r>
            <a:br>
              <a:rPr lang="sk-SK" sz="3000" dirty="0" smtClean="0">
                <a:solidFill>
                  <a:schemeClr val="tx1"/>
                </a:solidFill>
              </a:rPr>
            </a:br>
            <a:r>
              <a:rPr lang="sk-SK" sz="3000" dirty="0" smtClean="0">
                <a:solidFill>
                  <a:schemeClr val="tx1"/>
                </a:solidFill>
              </a:rPr>
              <a:t>a </a:t>
            </a:r>
            <a:r>
              <a:rPr lang="sk-SK" sz="3000" dirty="0">
                <a:solidFill>
                  <a:schemeClr val="tx1"/>
                </a:solidFill>
              </a:rPr>
              <a:t>poznať ich nároky</a:t>
            </a:r>
          </a:p>
          <a:p>
            <a:pPr>
              <a:buClr>
                <a:srgbClr val="7030A0"/>
              </a:buClr>
              <a:buFont typeface="Wingdings" pitchFamily="2" charset="2"/>
              <a:buChar char=""/>
            </a:pPr>
            <a:r>
              <a:rPr lang="sk-SK" sz="3000" dirty="0">
                <a:solidFill>
                  <a:schemeClr val="tx1"/>
                </a:solidFill>
              </a:rPr>
              <a:t>Využiť kvetiny v sadovníckych úpravách</a:t>
            </a:r>
          </a:p>
          <a:p>
            <a:pPr>
              <a:buClr>
                <a:srgbClr val="7030A0"/>
              </a:buClr>
              <a:buFont typeface="Wingdings" pitchFamily="2" charset="2"/>
              <a:buChar char=""/>
            </a:pPr>
            <a:r>
              <a:rPr lang="sk-SK" sz="3000" dirty="0">
                <a:solidFill>
                  <a:schemeClr val="tx1"/>
                </a:solidFill>
              </a:rPr>
              <a:t>Starať sa o kvetiny podľa nárok</a:t>
            </a:r>
            <a:r>
              <a:rPr lang="sk-SK" sz="3200" dirty="0">
                <a:solidFill>
                  <a:schemeClr val="tx1"/>
                </a:solidFill>
              </a:rPr>
              <a:t>ov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Obrázek 3" descr="Peperomia_caperata.jpg"/>
          <p:cNvPicPr>
            <a:picLocks noChangeAspect="1"/>
          </p:cNvPicPr>
          <p:nvPr/>
        </p:nvPicPr>
        <p:blipFill>
          <a:blip r:embed="rId2" cstate="print"/>
          <a:srcRect l="6703" b="16664"/>
          <a:stretch>
            <a:fillRect/>
          </a:stretch>
        </p:blipFill>
        <p:spPr bwMode="auto">
          <a:xfrm>
            <a:off x="6032723" y="860473"/>
            <a:ext cx="3078733" cy="206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a Gentiana_acaulis_SS_4_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73016"/>
            <a:ext cx="2292463" cy="303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a  Callistephus_chinensis.jpg"/>
          <p:cNvPicPr>
            <a:picLocks noChangeAspect="1"/>
          </p:cNvPicPr>
          <p:nvPr/>
        </p:nvPicPr>
        <p:blipFill>
          <a:blip r:embed="rId4" cstate="print"/>
          <a:srcRect l="31888" t="12177" r="11414" b="8630"/>
          <a:stretch>
            <a:fillRect/>
          </a:stretch>
        </p:blipFill>
        <p:spPr bwMode="auto">
          <a:xfrm>
            <a:off x="1403648" y="4005064"/>
            <a:ext cx="3168352" cy="266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86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125113" cy="924475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sk-SK" sz="4000" b="1" dirty="0">
                <a:ln w="19050" cmpd="sng">
                  <a:solidFill>
                    <a:schemeClr val="tx2"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Zeleninárstvo</a:t>
            </a:r>
            <a:endParaRPr lang="cs-CZ" sz="4000" b="1" dirty="0">
              <a:ln w="19050" cmpd="sng">
                <a:solidFill>
                  <a:schemeClr val="tx2"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76672"/>
            <a:ext cx="9252520" cy="38354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sk-SK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Získané vedomosti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Century" panose="02040604050505020304" pitchFamily="18" charset="0"/>
              <a:buChar char="♥"/>
            </a:pPr>
            <a:r>
              <a:rPr lang="sk-SK" sz="30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Rozoznať sortiment zeleniny, </a:t>
            </a:r>
            <a:r>
              <a:rPr lang="sk-SK" sz="3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/>
            </a:r>
            <a:br>
              <a:rPr lang="sk-SK" sz="3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sk-SK" sz="3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poznať </a:t>
            </a:r>
            <a:r>
              <a:rPr lang="sk-SK" sz="30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ich nároky a pestovanie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Century" panose="02040604050505020304" pitchFamily="18" charset="0"/>
              <a:buChar char="♥"/>
            </a:pPr>
            <a:r>
              <a:rPr lang="sk-SK" sz="30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Využiť poznatky v navrhovaní projekto</a:t>
            </a:r>
            <a:r>
              <a:rPr lang="sk-SK" sz="3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v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10272"/>
            <a:ext cx="6408439" cy="344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loubiweb.free.fr/clipartsA2/aliment7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28" y="1428401"/>
            <a:ext cx="23812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sarmpo.edupage.org/files/Halloween_Pumpkin_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1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>
            <a:prstTxWarp prst="textChevron">
              <a:avLst/>
            </a:prstTxWarp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sk-SK" b="1" dirty="0">
                <a:ln w="19050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Ovocinárstvo</a:t>
            </a:r>
            <a:endParaRPr lang="cs-CZ" b="1" dirty="0">
              <a:ln w="19050" cmpd="sng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3835413"/>
          </a:xfrm>
        </p:spPr>
        <p:txBody>
          <a:bodyPr/>
          <a:lstStyle/>
          <a:p>
            <a:pPr algn="ctr">
              <a:buNone/>
            </a:pPr>
            <a:r>
              <a:rPr lang="sk-SK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Získané vedomosti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sk-SK" sz="3000" dirty="0">
                <a:solidFill>
                  <a:schemeClr val="tx1"/>
                </a:solidFill>
              </a:rPr>
              <a:t>Rozoznať sortiment ovocia, poznať ich nároky a pestovanie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sk-SK" sz="3000" dirty="0">
                <a:solidFill>
                  <a:schemeClr val="tx1"/>
                </a:solidFill>
              </a:rPr>
              <a:t>Využiť poznatky v navrhovaní projektov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sk-SK" sz="3000" dirty="0">
                <a:solidFill>
                  <a:schemeClr val="tx1"/>
                </a:solidFill>
              </a:rPr>
              <a:t>Navrhnúť ovocný sad</a:t>
            </a:r>
          </a:p>
          <a:p>
            <a:endParaRPr lang="cs-CZ" dirty="0"/>
          </a:p>
        </p:txBody>
      </p:sp>
      <p:pic>
        <p:nvPicPr>
          <p:cNvPr id="4" name="Obrázek 3" descr="foto_Re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35" y="4049983"/>
            <a:ext cx="3072665" cy="280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cernica_orkan.jpg"/>
          <p:cNvPicPr>
            <a:picLocks noChangeAspect="1"/>
          </p:cNvPicPr>
          <p:nvPr/>
        </p:nvPicPr>
        <p:blipFill>
          <a:blip r:embed="rId3" cstate="print"/>
          <a:srcRect l="31152" r="12305"/>
          <a:stretch>
            <a:fillRect/>
          </a:stretch>
        </p:blipFill>
        <p:spPr bwMode="auto">
          <a:xfrm>
            <a:off x="6557407" y="3429000"/>
            <a:ext cx="258659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sliv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17680"/>
            <a:ext cx="3096344" cy="283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9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>
            <a:prstTxWarp prst="textInflate">
              <a:avLst/>
            </a:prstTxWarp>
          </a:bodyPr>
          <a:lstStyle/>
          <a:p>
            <a:pPr algn="ctr"/>
            <a:r>
              <a:rPr lang="sk-SK" sz="4000" b="1" spc="50" dirty="0" err="1">
                <a:ln w="19050">
                  <a:solidFill>
                    <a:schemeClr val="tx1">
                      <a:alpha val="65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Floristika</a:t>
            </a:r>
            <a:endParaRPr lang="cs-CZ" sz="4000" b="1" spc="50" dirty="0">
              <a:ln w="19050">
                <a:solidFill>
                  <a:schemeClr val="tx1">
                    <a:alpha val="65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051437"/>
          </a:xfrm>
        </p:spPr>
        <p:txBody>
          <a:bodyPr/>
          <a:lstStyle/>
          <a:p>
            <a:pPr algn="ctr">
              <a:buNone/>
            </a:pPr>
            <a:r>
              <a:rPr lang="sk-SK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Získané vedomosti</a:t>
            </a:r>
          </a:p>
          <a:p>
            <a:pPr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Vytvoriť aranžmány zo živých, sušených i umelých kvetín ako kytica, veniec, vypichovaná </a:t>
            </a:r>
            <a:r>
              <a:rPr lang="sk-SK" sz="28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miska,</a:t>
            </a:r>
            <a:br>
              <a:rPr lang="sk-SK" sz="28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sk-SK" sz="28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obrazy </a:t>
            </a:r>
            <a:r>
              <a:rPr lang="sk-SK" sz="28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a iné</a:t>
            </a:r>
          </a:p>
          <a:p>
            <a:pPr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Vytvoriť priestorové usporiadanie črepníkových kvetín</a:t>
            </a:r>
          </a:p>
          <a:p>
            <a:endParaRPr lang="cs-CZ" dirty="0"/>
          </a:p>
        </p:txBody>
      </p:sp>
      <p:pic>
        <p:nvPicPr>
          <p:cNvPr id="4" name="Obrázek 3" descr="_vyr_87dekoracia-1 (2).jpeg"/>
          <p:cNvPicPr>
            <a:picLocks noChangeAspect="1"/>
          </p:cNvPicPr>
          <p:nvPr/>
        </p:nvPicPr>
        <p:blipFill>
          <a:blip r:embed="rId3" cstate="print"/>
          <a:srcRect t="14037"/>
          <a:stretch>
            <a:fillRect/>
          </a:stretch>
        </p:blipFill>
        <p:spPr bwMode="auto">
          <a:xfrm>
            <a:off x="251520" y="4117029"/>
            <a:ext cx="4067568" cy="262295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ázek 4" descr="P21-11-10_10.14 (2).jpg"/>
          <p:cNvPicPr>
            <a:picLocks noChangeAspect="1"/>
          </p:cNvPicPr>
          <p:nvPr/>
        </p:nvPicPr>
        <p:blipFill>
          <a:blip r:embed="rId4" cstate="print"/>
          <a:srcRect l="9837" r="6688"/>
          <a:stretch>
            <a:fillRect/>
          </a:stretch>
        </p:blipFill>
        <p:spPr bwMode="auto">
          <a:xfrm>
            <a:off x="4788024" y="3789040"/>
            <a:ext cx="3833756" cy="302112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47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3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4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2952328" cy="92447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+mn-lt"/>
              </a:rPr>
              <a:t>Z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histórie</a:t>
            </a:r>
            <a:endParaRPr lang="cs-CZ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Obrázek 3" descr="Toscánska záhra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454" y="116632"/>
            <a:ext cx="50020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ornam zah schonbru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4930" y="3933057"/>
            <a:ext cx="527907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anglická záhr.jpg"/>
          <p:cNvPicPr>
            <a:picLocks noChangeAspect="1"/>
          </p:cNvPicPr>
          <p:nvPr/>
        </p:nvPicPr>
        <p:blipFill>
          <a:blip r:embed="rId4" cstate="print"/>
          <a:srcRect t="7195" b="6476"/>
          <a:stretch>
            <a:fillRect/>
          </a:stretch>
        </p:blipFill>
        <p:spPr bwMode="auto">
          <a:xfrm>
            <a:off x="91188" y="1700808"/>
            <a:ext cx="3817044" cy="33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7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1484784"/>
            <a:ext cx="7560840" cy="38164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err="1" smtClean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Pridaj</a:t>
            </a:r>
            <a:r>
              <a:rPr lang="cs-CZ" sz="5400" b="1" dirty="0" smtClean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cs-CZ" sz="5400" b="1" dirty="0" err="1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cs-CZ" sz="5400" b="1" dirty="0" err="1" smtClean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cs-CZ" sz="5400" b="1" dirty="0" smtClean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k nám </a:t>
            </a:r>
            <a:br>
              <a:rPr lang="cs-CZ" sz="5400" b="1" dirty="0" smtClean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</a:br>
            <a:endParaRPr lang="cs-CZ" sz="5400" b="1" dirty="0" smtClean="0">
              <a:ln w="19050">
                <a:solidFill>
                  <a:schemeClr val="tx2"/>
                </a:solidFill>
                <a:prstDash val="solid"/>
              </a:ln>
              <a:solidFill>
                <a:schemeClr val="accent6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cs-CZ" sz="5400" b="1" dirty="0" smtClean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a buď </a:t>
            </a:r>
            <a:r>
              <a:rPr lang="cs-CZ" sz="5400" b="1" dirty="0" err="1" smtClean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úspešný</a:t>
            </a:r>
            <a:r>
              <a:rPr lang="cs-CZ" sz="5400" b="1" dirty="0" smtClean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!</a:t>
            </a:r>
          </a:p>
          <a:p>
            <a:pPr algn="ctr"/>
            <a:endParaRPr lang="cs-CZ" sz="5400" b="1" dirty="0" smtClean="0">
              <a:ln w="19050">
                <a:solidFill>
                  <a:schemeClr val="tx2"/>
                </a:solidFill>
                <a:prstDash val="solid"/>
              </a:ln>
              <a:solidFill>
                <a:schemeClr val="accent5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cs-CZ" sz="5400" b="1" cap="none" spc="0" dirty="0" smtClean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sym typeface="Wingdings" panose="05000000000000000000" pitchFamily="2" charset="2"/>
              </a:rPr>
              <a:t></a:t>
            </a:r>
            <a:endParaRPr lang="cs-CZ" sz="5400" b="1" cap="none" spc="0" dirty="0">
              <a:ln w="19050">
                <a:solidFill>
                  <a:schemeClr val="tx2"/>
                </a:solidFill>
                <a:prstDash val="solid"/>
              </a:ln>
              <a:solidFill>
                <a:schemeClr val="accent5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6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599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92" y="620688"/>
            <a:ext cx="9073008" cy="2808312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sz="32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/>
            </a:r>
            <a:br>
              <a:rPr lang="sk-SK" sz="32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</a:br>
            <a:r>
              <a:rPr lang="sk-SK" sz="32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26 </a:t>
            </a:r>
            <a:r>
              <a:rPr lang="sk-SK" sz="3200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sadovníctvo </a:t>
            </a:r>
            <a:r>
              <a:rPr lang="sk-SK" sz="3200" dirty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a krajinárska </a:t>
            </a:r>
            <a:r>
              <a:rPr lang="sk-SK" sz="3200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tvorba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sz="3200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sk-SK" sz="3200" dirty="0" err="1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ŠkVP</a:t>
            </a:r>
            <a:r>
              <a:rPr lang="sk-SK" sz="3200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: </a:t>
            </a:r>
            <a:r>
              <a:rPr lang="sk-SK" sz="3200" cap="all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záhradná architektúra</a:t>
            </a:r>
            <a:endParaRPr lang="sk-SK" sz="3200" cap="all" dirty="0">
              <a:ln>
                <a:solidFill>
                  <a:schemeClr val="tx2"/>
                </a:solidFill>
              </a:ln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http://static.etrend.sk/uploads/tx_media/2008/05/00_kvetyPRhlav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102">
            <a:off x="1245174" y="3146165"/>
            <a:ext cx="3104472" cy="2736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675724"/>
            <a:ext cx="8352928" cy="924475"/>
          </a:xfrm>
        </p:spPr>
        <p:txBody>
          <a:bodyPr/>
          <a:lstStyle/>
          <a:p>
            <a:r>
              <a:rPr lang="sk-SK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Študijný odbor </a:t>
            </a:r>
            <a:r>
              <a:rPr lang="sk-SK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4211 M záhradníctvo</a:t>
            </a:r>
            <a:endParaRPr lang="sk-SK" dirty="0"/>
          </a:p>
        </p:txBody>
      </p:sp>
      <p:pic>
        <p:nvPicPr>
          <p:cNvPr id="7" name="Picture 2" descr="http://www.kvetyazahrada.sk/sites/default/files/zahrada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3419872" cy="256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7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5113" cy="924475"/>
          </a:xfrm>
        </p:spPr>
        <p:txBody>
          <a:bodyPr>
            <a:prstTxWarp prst="textDeflate">
              <a:avLst>
                <a:gd name="adj" fmla="val 24512"/>
              </a:avLst>
            </a:prstTxWarp>
          </a:bodyPr>
          <a:lstStyle/>
          <a:p>
            <a:r>
              <a:rPr lang="sk-SK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Základné údaje</a:t>
            </a:r>
            <a:endParaRPr lang="cs-CZ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8928992" cy="4896544"/>
          </a:xfrm>
        </p:spPr>
        <p:txBody>
          <a:bodyPr>
            <a:normAutofit/>
          </a:bodyPr>
          <a:lstStyle/>
          <a:p>
            <a:pPr marL="368046" indent="-285750" fontAlgn="auto">
              <a:spcAft>
                <a:spcPts val="0"/>
              </a:spcAft>
              <a:buClr>
                <a:schemeClr val="accent1"/>
              </a:buClr>
              <a:buFont typeface="Century" panose="02040604050505020304" pitchFamily="18" charset="0"/>
              <a:buChar char="♥"/>
              <a:defRPr/>
            </a:pPr>
            <a:r>
              <a:rPr lang="sk-SK" sz="3000" b="1" dirty="0">
                <a:solidFill>
                  <a:srgbClr val="7030A0"/>
                </a:solidFill>
              </a:rPr>
              <a:t>Dĺžka štúdia:</a:t>
            </a:r>
            <a:r>
              <a:rPr lang="sk-SK" sz="3000" dirty="0"/>
              <a:t> </a:t>
            </a:r>
            <a:r>
              <a:rPr lang="sk-SK" sz="3000" dirty="0">
                <a:solidFill>
                  <a:schemeClr val="tx1"/>
                </a:solidFill>
              </a:rPr>
              <a:t>4 roky</a:t>
            </a:r>
          </a:p>
          <a:p>
            <a:pPr marL="368046" indent="-285750" fontAlgn="auto">
              <a:spcAft>
                <a:spcPts val="0"/>
              </a:spcAft>
              <a:buClr>
                <a:schemeClr val="accent1"/>
              </a:buClr>
              <a:buFont typeface="Century" panose="02040604050505020304" pitchFamily="18" charset="0"/>
              <a:buChar char="♥"/>
              <a:defRPr/>
            </a:pPr>
            <a:r>
              <a:rPr lang="sk-SK" sz="3000" b="1" dirty="0" smtClean="0">
                <a:solidFill>
                  <a:srgbClr val="7030A0"/>
                </a:solidFill>
              </a:rPr>
              <a:t>Odbor </a:t>
            </a:r>
            <a:r>
              <a:rPr lang="sk-SK" sz="3000" b="1" dirty="0">
                <a:solidFill>
                  <a:srgbClr val="7030A0"/>
                </a:solidFill>
              </a:rPr>
              <a:t>je určený:</a:t>
            </a:r>
            <a:r>
              <a:rPr lang="sk-SK" sz="3000" dirty="0"/>
              <a:t> </a:t>
            </a:r>
            <a:r>
              <a:rPr lang="sk-SK" sz="3000" dirty="0">
                <a:solidFill>
                  <a:schemeClr val="tx1"/>
                </a:solidFill>
              </a:rPr>
              <a:t>dievčatám aj chlapcom</a:t>
            </a:r>
          </a:p>
          <a:p>
            <a:pPr marL="368046" indent="-285750" fontAlgn="auto">
              <a:spcAft>
                <a:spcPts val="0"/>
              </a:spcAft>
              <a:buClr>
                <a:schemeClr val="accent1"/>
              </a:buClr>
              <a:buFont typeface="Century" panose="02040604050505020304" pitchFamily="18" charset="0"/>
              <a:buChar char="♥"/>
              <a:defRPr/>
            </a:pPr>
            <a:r>
              <a:rPr lang="sk-SK" sz="3000" b="1" dirty="0" smtClean="0">
                <a:solidFill>
                  <a:srgbClr val="7030A0"/>
                </a:solidFill>
              </a:rPr>
              <a:t>Podmienky </a:t>
            </a:r>
            <a:r>
              <a:rPr lang="sk-SK" sz="3000" b="1" dirty="0">
                <a:solidFill>
                  <a:srgbClr val="7030A0"/>
                </a:solidFill>
              </a:rPr>
              <a:t>prijatia:</a:t>
            </a:r>
            <a:endParaRPr lang="sk-SK" sz="3000" dirty="0">
              <a:solidFill>
                <a:srgbClr val="7030A0"/>
              </a:solidFill>
            </a:endParaRPr>
          </a:p>
          <a:p>
            <a:pPr marL="530225" lvl="1" indent="0"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sk-SK" sz="2800" dirty="0" smtClean="0">
                <a:solidFill>
                  <a:schemeClr val="bg1"/>
                </a:solidFill>
              </a:rPr>
              <a:t>žiak, ktorý dosiahol v každom </a:t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>   predmete samostatne najmenej 90 % </a:t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>   pri celoslovenskom testovaní žiakov 9. ročníka </a:t>
            </a:r>
            <a:r>
              <a:rPr lang="sk-SK" sz="3000" dirty="0" smtClean="0">
                <a:solidFill>
                  <a:schemeClr val="bg1"/>
                </a:solidFill>
              </a:rPr>
              <a:t/>
            </a:r>
            <a:br>
              <a:rPr lang="sk-SK" sz="3000" dirty="0" smtClean="0">
                <a:solidFill>
                  <a:schemeClr val="bg1"/>
                </a:solidFill>
              </a:rPr>
            </a:br>
            <a:r>
              <a:rPr lang="sk-SK" sz="3000" dirty="0" smtClean="0">
                <a:solidFill>
                  <a:schemeClr val="bg1"/>
                </a:solidFill>
              </a:rPr>
              <a:t>   </a:t>
            </a:r>
            <a:r>
              <a:rPr lang="sk-SK" sz="3000" b="1" dirty="0" smtClean="0">
                <a:solidFill>
                  <a:schemeClr val="bg1"/>
                </a:solidFill>
              </a:rPr>
              <a:t>je </a:t>
            </a:r>
            <a:r>
              <a:rPr lang="sk-SK" sz="3000" b="1" dirty="0" smtClean="0">
                <a:solidFill>
                  <a:schemeClr val="accent1">
                    <a:lumMod val="75000"/>
                  </a:schemeClr>
                </a:solidFill>
              </a:rPr>
              <a:t>prijatý bez prijímacej skúšky</a:t>
            </a:r>
          </a:p>
          <a:p>
            <a:pPr marL="530225" lvl="1" indent="0"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sk-SK" sz="2800" dirty="0" smtClean="0">
                <a:solidFill>
                  <a:schemeClr val="bg1"/>
                </a:solidFill>
              </a:rPr>
              <a:t>ostatní žiaci sú povinní robiť prijímacie skúšky </a:t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>   z </a:t>
            </a:r>
            <a:r>
              <a:rPr lang="sk-SK" sz="2800" dirty="0" smtClean="0">
                <a:solidFill>
                  <a:schemeClr val="accent1">
                    <a:lumMod val="75000"/>
                  </a:schemeClr>
                </a:solidFill>
              </a:rPr>
              <a:t>predmetov SJL a BIO </a:t>
            </a:r>
            <a:r>
              <a:rPr lang="sk-SK" sz="2800" dirty="0" smtClean="0">
                <a:solidFill>
                  <a:schemeClr val="bg1"/>
                </a:solidFill>
              </a:rPr>
              <a:t>(v rozsahu učiva ZŠ </a:t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>   predmetu prírodopis)</a:t>
            </a:r>
          </a:p>
          <a:p>
            <a:pPr marL="530225" lvl="1" indent="0"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sk-SK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3082" name="Picture 10" descr="http://fc03.deviantart.net/fs70/i/2011/114/8/0/monarch_butterfly_clipart_png_by_madetobeunique-d3070d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692696"/>
            <a:ext cx="3240360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484784"/>
            <a:ext cx="6981096" cy="4680520"/>
          </a:xfrm>
        </p:spPr>
        <p:txBody>
          <a:bodyPr>
            <a:normAutofit fontScale="85000" lnSpcReduction="20000"/>
          </a:bodyPr>
          <a:lstStyle/>
          <a:p>
            <a:pPr marL="368300" lvl="1">
              <a:spcAft>
                <a:spcPts val="0"/>
              </a:spcAft>
              <a:buClr>
                <a:schemeClr val="accent1"/>
              </a:buClr>
              <a:buFont typeface="Century" panose="02040604050505020304" pitchFamily="18" charset="0"/>
              <a:buChar char="♥"/>
              <a:defRPr/>
            </a:pPr>
            <a:r>
              <a:rPr lang="sk-SK" sz="3500" b="1" dirty="0" smtClean="0">
                <a:solidFill>
                  <a:srgbClr val="7030A0"/>
                </a:solidFill>
              </a:rPr>
              <a:t>Spôsob ukončenia štúdia: </a:t>
            </a:r>
          </a:p>
          <a:p>
            <a:pPr marL="368300" lvl="1"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sk-SK" sz="3500" dirty="0" smtClean="0">
                <a:solidFill>
                  <a:schemeClr val="tx1"/>
                </a:solidFill>
              </a:rPr>
              <a:t>    maturitná skúška</a:t>
            </a:r>
            <a:br>
              <a:rPr lang="sk-SK" sz="3500" dirty="0" smtClean="0">
                <a:solidFill>
                  <a:schemeClr val="tx1"/>
                </a:solidFill>
              </a:rPr>
            </a:br>
            <a:endParaRPr lang="sk-SK" sz="3500" dirty="0" smtClean="0">
              <a:solidFill>
                <a:schemeClr val="tx1"/>
              </a:solidFill>
            </a:endParaRPr>
          </a:p>
          <a:p>
            <a:pPr marL="368300" indent="-285750" fontAlgn="auto">
              <a:spcAft>
                <a:spcPts val="0"/>
              </a:spcAft>
              <a:buClr>
                <a:schemeClr val="accent1"/>
              </a:buClr>
              <a:buFont typeface="Century" panose="02040604050505020304" pitchFamily="18" charset="0"/>
              <a:buChar char="♥"/>
              <a:defRPr/>
            </a:pPr>
            <a:r>
              <a:rPr lang="sk-SK" sz="3500" b="1" dirty="0" smtClean="0">
                <a:solidFill>
                  <a:srgbClr val="7030A0"/>
                </a:solidFill>
              </a:rPr>
              <a:t>Doklad o vzdelaní:</a:t>
            </a:r>
          </a:p>
          <a:p>
            <a:pPr marL="530225" indent="0" fontAlgn="auto"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sk-SK" sz="3500" dirty="0" smtClean="0">
                <a:solidFill>
                  <a:schemeClr val="tx1"/>
                </a:solidFill>
              </a:rPr>
              <a:t>maturitné vysvedčenie; medzinárodný certifikát IES</a:t>
            </a:r>
          </a:p>
          <a:p>
            <a:pPr marL="530225" indent="0" fontAlgn="auto"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sk-SK" sz="3500" dirty="0" smtClean="0">
              <a:solidFill>
                <a:schemeClr val="tx1"/>
              </a:solidFill>
            </a:endParaRPr>
          </a:p>
          <a:p>
            <a:pPr marL="368046" indent="-285750" fontAlgn="auto">
              <a:spcAft>
                <a:spcPts val="0"/>
              </a:spcAft>
              <a:buClr>
                <a:schemeClr val="accent1"/>
              </a:buClr>
              <a:buFont typeface="Century" panose="02040604050505020304" pitchFamily="18" charset="0"/>
              <a:buChar char="♥"/>
              <a:defRPr/>
            </a:pPr>
            <a:r>
              <a:rPr lang="sk-SK" sz="3500" b="1" dirty="0" smtClean="0">
                <a:solidFill>
                  <a:srgbClr val="7030A0"/>
                </a:solidFill>
              </a:rPr>
              <a:t>Poskytnutý stupeň vzdelania:</a:t>
            </a:r>
            <a:r>
              <a:rPr lang="sk-SK" sz="3500" b="1" dirty="0" smtClean="0"/>
              <a:t> </a:t>
            </a:r>
          </a:p>
          <a:p>
            <a:pPr marL="530225" indent="0" fontAlgn="auto"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sk-SK" sz="3500" dirty="0" smtClean="0">
                <a:solidFill>
                  <a:schemeClr val="tx1"/>
                </a:solidFill>
              </a:rPr>
              <a:t>úplné stredné odborné vzdelanie; klasifikácia stupňov vzdelania podľa ISCED-3A</a:t>
            </a:r>
          </a:p>
          <a:p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43608" y="260648"/>
            <a:ext cx="6552728" cy="92447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>
                <a:gd name="adj" fmla="val 24512"/>
              </a:avLst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rebuchet MS"/>
              </a:rPr>
              <a:t>Základné údaje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9252520" cy="924475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sk-SK" sz="4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Pracovné </a:t>
            </a:r>
            <a:r>
              <a:rPr lang="sk-SK" sz="4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uplatnenie absolventov:</a:t>
            </a:r>
            <a:endParaRPr lang="cs-CZ" sz="40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5"/>
            <a:ext cx="8134557" cy="4824535"/>
          </a:xfrm>
        </p:spPr>
        <p:txBody>
          <a:bodyPr>
            <a:normAutofit/>
          </a:bodyPr>
          <a:lstStyle/>
          <a:p>
            <a:pPr marL="539496" indent="-457200" fontAlgn="auto">
              <a:spcAft>
                <a:spcPts val="0"/>
              </a:spcAft>
              <a:buClr>
                <a:srgbClr val="002060"/>
              </a:buClr>
              <a:buFont typeface="Comic Sans MS" panose="030F0702030302020204" pitchFamily="66" charset="0"/>
              <a:buChar char="¤"/>
              <a:defRPr/>
            </a:pPr>
            <a:r>
              <a:rPr lang="sk-SK" sz="3500" dirty="0"/>
              <a:t> </a:t>
            </a:r>
            <a:r>
              <a:rPr lang="sk-SK" sz="3000" dirty="0">
                <a:solidFill>
                  <a:schemeClr val="tx1"/>
                </a:solidFill>
              </a:rPr>
              <a:t>súkromný  podnikateľ v záhradníctve</a:t>
            </a:r>
          </a:p>
          <a:p>
            <a:pPr marL="546100" indent="-457200" fontAlgn="auto">
              <a:spcAft>
                <a:spcPts val="0"/>
              </a:spcAft>
              <a:buClr>
                <a:srgbClr val="002060"/>
              </a:buClr>
              <a:buFont typeface="Comic Sans MS" panose="030F0702030302020204" pitchFamily="66" charset="0"/>
              <a:buChar char="¤"/>
              <a:defRPr/>
            </a:pPr>
            <a:r>
              <a:rPr lang="sk-SK" sz="3000" dirty="0">
                <a:solidFill>
                  <a:schemeClr val="tx1"/>
                </a:solidFill>
              </a:rPr>
              <a:t>v spoločnostiach so záhradníckym zameraním</a:t>
            </a:r>
          </a:p>
          <a:p>
            <a:pPr marL="539496" indent="-457200" fontAlgn="auto">
              <a:spcAft>
                <a:spcPts val="0"/>
              </a:spcAft>
              <a:buClr>
                <a:srgbClr val="002060"/>
              </a:buClr>
              <a:buFont typeface="Comic Sans MS" panose="030F0702030302020204" pitchFamily="66" charset="0"/>
              <a:buChar char="¤"/>
              <a:defRPr/>
            </a:pPr>
            <a:r>
              <a:rPr lang="sk-SK" sz="3000" dirty="0">
                <a:solidFill>
                  <a:schemeClr val="tx1"/>
                </a:solidFill>
              </a:rPr>
              <a:t> vo výskume a šľachtení, rozvoji mesta</a:t>
            </a:r>
          </a:p>
          <a:p>
            <a:pPr marL="539496" indent="-457200" fontAlgn="auto">
              <a:spcAft>
                <a:spcPts val="0"/>
              </a:spcAft>
              <a:buClr>
                <a:srgbClr val="002060"/>
              </a:buClr>
              <a:buFont typeface="Comic Sans MS" panose="030F0702030302020204" pitchFamily="66" charset="0"/>
              <a:buChar char="¤"/>
              <a:defRPr/>
            </a:pPr>
            <a:r>
              <a:rPr lang="sk-SK" sz="3000" dirty="0">
                <a:solidFill>
                  <a:schemeClr val="tx1"/>
                </a:solidFill>
              </a:rPr>
              <a:t> aj mimo  študijného odboru</a:t>
            </a:r>
          </a:p>
          <a:p>
            <a:pPr marL="539496" indent="-457200" fontAlgn="auto">
              <a:spcAft>
                <a:spcPts val="0"/>
              </a:spcAft>
              <a:buClr>
                <a:srgbClr val="002060"/>
              </a:buClr>
              <a:buFont typeface="Comic Sans MS" panose="030F0702030302020204" pitchFamily="66" charset="0"/>
              <a:buChar char="¤"/>
              <a:defRPr/>
            </a:pPr>
            <a:r>
              <a:rPr lang="sk-SK" sz="3500" dirty="0">
                <a:solidFill>
                  <a:schemeClr val="tx1"/>
                </a:solidFill>
              </a:rPr>
              <a:t> </a:t>
            </a:r>
            <a:r>
              <a:rPr lang="sk-SK" sz="35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ďalšieho vzdelávania:</a:t>
            </a:r>
          </a:p>
          <a:p>
            <a:pPr marL="859536" lvl="1" indent="-457200" fontAlgn="auto"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sk-SK" sz="3000" dirty="0" smtClean="0">
                <a:solidFill>
                  <a:schemeClr val="tx1"/>
                </a:solidFill>
              </a:rPr>
              <a:t>pomaturitné </a:t>
            </a:r>
            <a:r>
              <a:rPr lang="sk-SK" sz="3000" dirty="0">
                <a:solidFill>
                  <a:schemeClr val="tx1"/>
                </a:solidFill>
              </a:rPr>
              <a:t>štúdium</a:t>
            </a:r>
          </a:p>
          <a:p>
            <a:pPr marL="860425" lvl="1" indent="-457200" fontAlgn="auto"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sk-SK" sz="3000" dirty="0">
                <a:solidFill>
                  <a:schemeClr val="tx1"/>
                </a:solidFill>
              </a:rPr>
              <a:t>štúdium v príbuzných </a:t>
            </a:r>
            <a:r>
              <a:rPr lang="sk-SK" sz="3000" dirty="0" smtClean="0">
                <a:solidFill>
                  <a:schemeClr val="tx1"/>
                </a:solidFill>
              </a:rPr>
              <a:t>odboroch na VŠ</a:t>
            </a:r>
            <a:endParaRPr lang="sk-SK" sz="30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098" name="Picture 2" descr="http://misssouricette.m.i.pic.centerblog.net/110be25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429000"/>
            <a:ext cx="21526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2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655251">
            <a:off x="1279392" y="529619"/>
            <a:ext cx="7488832" cy="924475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sk-SK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Profilové predmety</a:t>
            </a:r>
            <a:endParaRPr lang="cs-CZ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932040" y="3861048"/>
            <a:ext cx="4138935" cy="3046116"/>
            <a:chOff x="4751460" y="3760739"/>
            <a:chExt cx="4319515" cy="3146425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775" y="3760739"/>
              <a:ext cx="4267200" cy="314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460" y="6228508"/>
              <a:ext cx="2541587" cy="506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7667013" cy="49500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sk-SK" sz="3200" dirty="0">
                <a:solidFill>
                  <a:schemeClr val="bg1"/>
                </a:solidFill>
              </a:rPr>
              <a:t>1 cudzí jazyk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sk-SK" sz="3200" dirty="0">
                <a:solidFill>
                  <a:schemeClr val="bg1"/>
                </a:solidFill>
              </a:rPr>
              <a:t>sadovnícka tvorba – práca v originálnom softvéri  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SADOVNÍCKA PROJEKCIA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sk-SK" sz="3200" dirty="0">
                <a:solidFill>
                  <a:schemeClr val="bg1"/>
                </a:solidFill>
              </a:rPr>
              <a:t>kde sa študenti naučia vytvárať na počítači 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projekty záhrad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floristika</a:t>
            </a:r>
            <a:r>
              <a:rPr lang="sk-SK" sz="3200" dirty="0">
                <a:solidFill>
                  <a:schemeClr val="bg1"/>
                </a:solidFill>
              </a:rPr>
              <a:t>, kvetinárstvo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sk-SK" sz="3200" dirty="0">
                <a:solidFill>
                  <a:schemeClr val="bg1"/>
                </a:solidFill>
              </a:rPr>
              <a:t> ovocinárstvo, zeleninárstvo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smtClean="0">
                <a:solidFill>
                  <a:schemeClr val="bg1"/>
                </a:solidFill>
              </a:rPr>
              <a:t>účtovníctvo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>
                <a:solidFill>
                  <a:schemeClr val="bg1"/>
                </a:solidFill>
              </a:rPr>
              <a:t>podnikanie a </a:t>
            </a:r>
            <a:r>
              <a:rPr lang="sk-SK" sz="3200" dirty="0" smtClean="0">
                <a:solidFill>
                  <a:schemeClr val="bg1"/>
                </a:solidFill>
              </a:rPr>
              <a:t>služby</a:t>
            </a:r>
            <a:endParaRPr lang="sk-SK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sk-SK" sz="3200" dirty="0">
                <a:solidFill>
                  <a:schemeClr val="bg1"/>
                </a:solidFill>
              </a:rPr>
              <a:t> informatika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5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7622" y="116632"/>
            <a:ext cx="9289032" cy="924475"/>
          </a:xfrm>
        </p:spPr>
        <p:txBody>
          <a:bodyPr/>
          <a:lstStyle/>
          <a:p>
            <a:r>
              <a:rPr lang="sk-SK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Program - Sadovnícka projekcia</a:t>
            </a:r>
            <a:endParaRPr lang="cs-CZ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396"/>
          <a:stretch>
            <a:fillRect/>
          </a:stretch>
        </p:blipFill>
        <p:spPr>
          <a:xfrm>
            <a:off x="62150" y="1011723"/>
            <a:ext cx="9036496" cy="604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78419">
            <a:off x="4752051" y="2162710"/>
            <a:ext cx="3972225" cy="1740493"/>
          </a:xfrm>
        </p:spPr>
        <p:txBody>
          <a:bodyPr/>
          <a:lstStyle/>
          <a:p>
            <a:r>
              <a:rPr lang="sk-SK" sz="54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uhaus 93" panose="04030905020B02020C02" pitchFamily="82" charset="0"/>
              </a:rPr>
              <a:t>Sadovnícka </a:t>
            </a:r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uhaus 93" panose="04030905020B02020C02" pitchFamily="82" charset="0"/>
              </a:rPr>
              <a:t/>
            </a:r>
            <a:b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uhaus 93" panose="04030905020B02020C02" pitchFamily="82" charset="0"/>
              </a:rPr>
            </a:br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uhaus 93" panose="04030905020B02020C02" pitchFamily="82" charset="0"/>
              </a:rPr>
              <a:t>projekcia</a:t>
            </a:r>
            <a:endParaRPr lang="cs-CZ" sz="54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5733256"/>
            <a:ext cx="3019062" cy="125542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4" name="Obrázek 3" descr="predzáhradka 2.jpg"/>
          <p:cNvPicPr>
            <a:picLocks noChangeAspect="1"/>
          </p:cNvPicPr>
          <p:nvPr/>
        </p:nvPicPr>
        <p:blipFill>
          <a:blip r:embed="rId3" cstate="print"/>
          <a:srcRect b="58095"/>
          <a:stretch>
            <a:fillRect/>
          </a:stretch>
        </p:blipFill>
        <p:spPr bwMode="auto">
          <a:xfrm>
            <a:off x="-108520" y="4005064"/>
            <a:ext cx="9324528" cy="285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Pohlad z cesty.jpg"/>
          <p:cNvPicPr>
            <a:picLocks noChangeAspect="1"/>
          </p:cNvPicPr>
          <p:nvPr/>
        </p:nvPicPr>
        <p:blipFill>
          <a:blip r:embed="rId4" cstate="print"/>
          <a:srcRect l="15897" t="8830" r="5952" b="31561"/>
          <a:stretch>
            <a:fillRect/>
          </a:stretch>
        </p:blipFill>
        <p:spPr bwMode="auto">
          <a:xfrm>
            <a:off x="0" y="116632"/>
            <a:ext cx="4799871" cy="21946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Obrázek 5" descr="Pohlad z hora.jpg"/>
          <p:cNvPicPr>
            <a:picLocks noChangeAspect="1"/>
          </p:cNvPicPr>
          <p:nvPr/>
        </p:nvPicPr>
        <p:blipFill>
          <a:blip r:embed="rId5" cstate="print"/>
          <a:srcRect l="4326" t="9312" r="5113" b="14224"/>
          <a:stretch>
            <a:fillRect/>
          </a:stretch>
        </p:blipFill>
        <p:spPr bwMode="auto">
          <a:xfrm>
            <a:off x="17764" y="1916832"/>
            <a:ext cx="4464496" cy="226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Drátový model.jpg"/>
          <p:cNvPicPr>
            <a:picLocks noChangeAspect="1"/>
          </p:cNvPicPr>
          <p:nvPr/>
        </p:nvPicPr>
        <p:blipFill>
          <a:blip r:embed="rId6" cstate="print"/>
          <a:srcRect l="11414" t="14526" r="17177" b="31625"/>
          <a:stretch>
            <a:fillRect/>
          </a:stretch>
        </p:blipFill>
        <p:spPr bwMode="auto">
          <a:xfrm>
            <a:off x="4146862" y="-99392"/>
            <a:ext cx="5076055" cy="229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0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125113" cy="924475"/>
          </a:xfrm>
          <a:ln>
            <a:noFill/>
          </a:ln>
        </p:spPr>
        <p:txBody>
          <a:bodyPr/>
          <a:lstStyle/>
          <a:p>
            <a:r>
              <a:rPr lang="sk-SK" sz="40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Sadovnícka projekcia</a:t>
            </a:r>
            <a:endParaRPr lang="cs-CZ" sz="40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3475373"/>
          </a:xfrm>
        </p:spPr>
        <p:txBody>
          <a:bodyPr/>
          <a:lstStyle/>
          <a:p>
            <a:pPr>
              <a:buNone/>
            </a:pPr>
            <a:r>
              <a:rPr lang="sk-SK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Získané vedomosti     </a:t>
            </a:r>
            <a:endParaRPr lang="sk-SK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sk-SK" sz="3000" dirty="0">
                <a:solidFill>
                  <a:schemeClr val="bg1"/>
                </a:solidFill>
              </a:rPr>
              <a:t>Navrhnúť záhrady, parky, menšie </a:t>
            </a:r>
            <a:r>
              <a:rPr lang="sk-SK" sz="3000" dirty="0" smtClean="0">
                <a:solidFill>
                  <a:schemeClr val="bg1"/>
                </a:solidFill>
              </a:rPr>
              <a:t>i </a:t>
            </a:r>
            <a:r>
              <a:rPr lang="sk-SK" sz="3000" dirty="0">
                <a:solidFill>
                  <a:schemeClr val="bg1"/>
                </a:solidFill>
              </a:rPr>
              <a:t>väčšie úpravy </a:t>
            </a:r>
            <a:r>
              <a:rPr lang="sk-SK" sz="3000" dirty="0" smtClean="0">
                <a:solidFill>
                  <a:schemeClr val="bg1"/>
                </a:solidFill>
              </a:rPr>
              <a:t>zelene </a:t>
            </a:r>
            <a:r>
              <a:rPr lang="sk-SK" sz="3000" dirty="0">
                <a:solidFill>
                  <a:schemeClr val="bg1"/>
                </a:solidFill>
              </a:rPr>
              <a:t>podľa estetických a účelových pravidiel</a:t>
            </a:r>
          </a:p>
          <a:p>
            <a:endParaRPr lang="cs-CZ" dirty="0"/>
          </a:p>
        </p:txBody>
      </p:sp>
      <p:pic>
        <p:nvPicPr>
          <p:cNvPr id="4" name="Obrázek 3" descr="areál ško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08920"/>
            <a:ext cx="6120680" cy="393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3.bp.blogspot.com/_dfZrKuCHgmw/TTTQ4Y1x3AI/AAAAAAAAJ4w/ySGw1d2fMIs/s400/image105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9543">
            <a:off x="-274076" y="2887376"/>
            <a:ext cx="3810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Vlastní 12">
      <a:dk1>
        <a:srgbClr val="1F1F1F"/>
      </a:dk1>
      <a:lt1>
        <a:srgbClr val="1F1F1F"/>
      </a:lt1>
      <a:dk2>
        <a:srgbClr val="1F1F1F"/>
      </a:dk2>
      <a:lt2>
        <a:srgbClr val="00FF99"/>
      </a:lt2>
      <a:accent1>
        <a:srgbClr val="E820BD"/>
      </a:accent1>
      <a:accent2>
        <a:srgbClr val="E820BD"/>
      </a:accent2>
      <a:accent3>
        <a:srgbClr val="E820BD"/>
      </a:accent3>
      <a:accent4>
        <a:srgbClr val="E820BD"/>
      </a:accent4>
      <a:accent5>
        <a:srgbClr val="E820BD"/>
      </a:accent5>
      <a:accent6>
        <a:srgbClr val="E820BD"/>
      </a:accent6>
      <a:hlink>
        <a:srgbClr val="E820BD"/>
      </a:hlink>
      <a:folHlink>
        <a:srgbClr val="E820BD"/>
      </a:folHlink>
    </a:clrScheme>
    <a:fontScheme name="Vlastní 1">
      <a:majorFont>
        <a:latin typeface="Lucida Calligraphy"/>
        <a:ea typeface=""/>
        <a:cs typeface=""/>
      </a:majorFont>
      <a:minorFont>
        <a:latin typeface="Comic Sans MS"/>
        <a:ea typeface=""/>
        <a:cs typeface="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Jaro</Template>
  <TotalTime>456</TotalTime>
  <Words>180</Words>
  <Application>Microsoft Office PowerPoint</Application>
  <PresentationFormat>Prezentácia na obrazovke (4:3)</PresentationFormat>
  <Paragraphs>75</Paragraphs>
  <Slides>17</Slides>
  <Notes>0</Notes>
  <HiddenSlides>0</HiddenSlides>
  <MMClips>2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8" baseType="lpstr">
      <vt:lpstr>Arial</vt:lpstr>
      <vt:lpstr>Arial Narrow CE</vt:lpstr>
      <vt:lpstr>Bauhaus 93</vt:lpstr>
      <vt:lpstr>Century</vt:lpstr>
      <vt:lpstr>Comic Sans MS</vt:lpstr>
      <vt:lpstr>Courier New</vt:lpstr>
      <vt:lpstr>Lucida Calligraphy</vt:lpstr>
      <vt:lpstr>Trebuchet MS</vt:lpstr>
      <vt:lpstr>Wingdings</vt:lpstr>
      <vt:lpstr>Wingdings 2</vt:lpstr>
      <vt:lpstr>Spring</vt:lpstr>
      <vt:lpstr>Prezentácia programu PowerPoint</vt:lpstr>
      <vt:lpstr>Študijný odbor 4211 M záhradníctvo</vt:lpstr>
      <vt:lpstr>Základné údaje</vt:lpstr>
      <vt:lpstr>Prezentácia programu PowerPoint</vt:lpstr>
      <vt:lpstr>Pracovné uplatnenie absolventov:</vt:lpstr>
      <vt:lpstr>Profilové predmety</vt:lpstr>
      <vt:lpstr>Program - Sadovnícka projekcia</vt:lpstr>
      <vt:lpstr>Sadovnícka  projekcia</vt:lpstr>
      <vt:lpstr>Sadovnícka projekcia</vt:lpstr>
      <vt:lpstr>Prezentácia programu PowerPoint</vt:lpstr>
      <vt:lpstr>Sadovníctvo</vt:lpstr>
      <vt:lpstr>Kvetinárstvo</vt:lpstr>
      <vt:lpstr>Zeleninárstvo</vt:lpstr>
      <vt:lpstr>Ovocinárstvo</vt:lpstr>
      <vt:lpstr>Floristika</vt:lpstr>
      <vt:lpstr>Z histórie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Kikina</dc:creator>
  <cp:lastModifiedBy>Ľubo</cp:lastModifiedBy>
  <cp:revision>52</cp:revision>
  <dcterms:created xsi:type="dcterms:W3CDTF">2013-11-29T18:04:01Z</dcterms:created>
  <dcterms:modified xsi:type="dcterms:W3CDTF">2020-10-12T08:57:46Z</dcterms:modified>
</cp:coreProperties>
</file>