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813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65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7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346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916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5384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7761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163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457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2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729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043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567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486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378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729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505C6-3100-4F42-9F03-F4A2E89F27D4}" type="datetimeFigureOut">
              <a:rPr lang="sk-SK" smtClean="0"/>
              <a:t>10. 2. 2021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B1430A-BB3E-42A7-8ADA-83339B719E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744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et8pje_S_h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1" y="0"/>
            <a:ext cx="11205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Možnosti uplatnenia absolventov</a:t>
            </a:r>
            <a:r>
              <a:rPr lang="sk-SK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sk-SK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59430" y="1625600"/>
            <a:ext cx="9545182" cy="4285622"/>
          </a:xfrm>
        </p:spPr>
        <p:txBody>
          <a:bodyPr/>
          <a:lstStyle/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b="1" dirty="0">
                <a:solidFill>
                  <a:schemeClr val="tx1"/>
                </a:solidFill>
              </a:rPr>
              <a:t>v turistických informačných centrách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b="1" dirty="0">
                <a:solidFill>
                  <a:schemeClr val="tx1"/>
                </a:solidFill>
              </a:rPr>
              <a:t> v rekreačných a ubytovacích zariadeniach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b="1" dirty="0">
                <a:solidFill>
                  <a:schemeClr val="tx1"/>
                </a:solidFill>
              </a:rPr>
              <a:t> ako samostatný podnikateľ v agroturistike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sk-SK" b="1" dirty="0">
                <a:solidFill>
                  <a:schemeClr val="tx1"/>
                </a:solidFill>
              </a:rPr>
              <a:t> v sprievodcovskej činnosti a iných službách spojených s agroturistikou a cestovným ruchom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4111170"/>
            <a:ext cx="4194630" cy="235947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28" y="1625600"/>
            <a:ext cx="2438400" cy="16154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52" y="3773714"/>
            <a:ext cx="5181598" cy="29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Tešíme sa na Vás</a:t>
            </a:r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9" y="1286933"/>
            <a:ext cx="8356600" cy="5571067"/>
          </a:xfrm>
        </p:spPr>
      </p:pic>
    </p:spTree>
    <p:extLst>
      <p:ext uri="{BB962C8B-B14F-4D97-AF65-F5344CB8AC3E}">
        <p14:creationId xmlns:p14="http://schemas.microsoft.com/office/powerpoint/2010/main" val="21354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 záver:  Čo zažijete v našom odbore </a:t>
            </a:r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2589212" y="1538514"/>
            <a:ext cx="8915400" cy="4372708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  <a:hlinkClick r:id="rId2"/>
              </a:rPr>
              <a:t>Tu je naše víťazné video   Podpor svoj odbor  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36" y="2011589"/>
            <a:ext cx="6490864" cy="432724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" y="1905001"/>
            <a:ext cx="6809014" cy="45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486" y="232229"/>
            <a:ext cx="11364685" cy="1088571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STREDNÁ ODBORNÁ ŠKOLA POĽNOHOSPODÁRSTVA         A SLUŽIEB NA VIDIEKU,   Žilina</a:t>
            </a:r>
            <a:endParaRPr lang="sk-SK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92" y="1320800"/>
            <a:ext cx="9774337" cy="5498066"/>
          </a:xfrm>
        </p:spPr>
      </p:pic>
    </p:spTree>
    <p:extLst>
      <p:ext uri="{BB962C8B-B14F-4D97-AF65-F5344CB8AC3E}">
        <p14:creationId xmlns:p14="http://schemas.microsoft.com/office/powerpoint/2010/main" val="312207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Charakteristika študijného odboru</a:t>
            </a:r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291771"/>
            <a:ext cx="8160657" cy="4885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Poskytnutý stupeň vzdelania: </a:t>
            </a:r>
            <a:r>
              <a:rPr lang="sk-SK" sz="2000" b="1" dirty="0">
                <a:solidFill>
                  <a:schemeClr val="tx1"/>
                </a:solidFill>
              </a:rPr>
              <a:t>úplné stredné </a:t>
            </a:r>
            <a:r>
              <a:rPr lang="sk-SK" sz="2000" b="1" dirty="0" smtClean="0">
                <a:solidFill>
                  <a:schemeClr val="tx1"/>
                </a:solidFill>
              </a:rPr>
              <a:t>odborné </a:t>
            </a:r>
            <a:r>
              <a:rPr lang="sk-SK" sz="2000" b="1" dirty="0">
                <a:solidFill>
                  <a:schemeClr val="tx1"/>
                </a:solidFill>
              </a:rPr>
              <a:t>vzdelanie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Dĺžka štúdia:      </a:t>
            </a:r>
            <a:r>
              <a:rPr lang="sk-SK" sz="2000" b="1" dirty="0">
                <a:solidFill>
                  <a:schemeClr val="tx1"/>
                </a:solidFill>
              </a:rPr>
              <a:t>4 roky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Spôsob ukončenia: </a:t>
            </a:r>
            <a:r>
              <a:rPr lang="sk-SK" sz="2000" b="1" dirty="0">
                <a:solidFill>
                  <a:schemeClr val="tx1"/>
                </a:solidFill>
              </a:rPr>
              <a:t>maturitná skúška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Doklad o vzdelaní:   </a:t>
            </a:r>
            <a:r>
              <a:rPr lang="sk-SK" sz="2000" b="1" dirty="0">
                <a:solidFill>
                  <a:schemeClr val="tx1"/>
                </a:solidFill>
              </a:rPr>
              <a:t>maturitné vysvedčenie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chemeClr val="tx1"/>
                </a:solidFill>
              </a:rPr>
              <a:t>	                      Medzinárodný certifikát </a:t>
            </a: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933C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 určený :       </a:t>
            </a:r>
            <a:r>
              <a:rPr lang="sk-SK" sz="2000" b="1" dirty="0">
                <a:solidFill>
                  <a:schemeClr val="tx1"/>
                </a:solidFill>
              </a:rPr>
              <a:t>pre dievčatá / pre chlapcov</a:t>
            </a:r>
          </a:p>
          <a:p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28" y="1377337"/>
            <a:ext cx="3410857" cy="54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132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	Absolvent </a:t>
            </a:r>
            <a: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pozná/vie</a:t>
            </a:r>
            <a:b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80571" y="1277257"/>
            <a:ext cx="11005457" cy="5059363"/>
          </a:xfrm>
        </p:spPr>
        <p:txBody>
          <a:bodyPr>
            <a:normAutofit lnSpcReduction="10000"/>
          </a:bodyPr>
          <a:lstStyle/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základy podnikania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právne normy súvisiace s podnikaním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základy jednoduchého a podvojného účtovníctva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základy obchodnej korešpondencie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písanie na počítači desaťprstovou hmatovou metódou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prácu s počítačom – MS WORD, MS EXCEL, </a:t>
            </a:r>
            <a:br>
              <a:rPr lang="sk-SK" sz="2000" b="1" dirty="0">
                <a:solidFill>
                  <a:schemeClr val="tx1"/>
                </a:solidFill>
              </a:rPr>
            </a:br>
            <a:r>
              <a:rPr lang="sk-SK" sz="2000" b="1" dirty="0">
                <a:solidFill>
                  <a:schemeClr val="tx1"/>
                </a:solidFill>
              </a:rPr>
              <a:t>                                  </a:t>
            </a:r>
            <a:r>
              <a:rPr lang="sk-SK" sz="2000" b="1" dirty="0" smtClean="0">
                <a:solidFill>
                  <a:schemeClr val="tx1"/>
                </a:solidFill>
              </a:rPr>
              <a:t> </a:t>
            </a:r>
            <a:r>
              <a:rPr lang="sk-SK" sz="2000" b="1" dirty="0">
                <a:solidFill>
                  <a:schemeClr val="tx1"/>
                </a:solidFill>
              </a:rPr>
              <a:t>MS POWER POINT, práca s internetom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podnikateľské činnosti v agroturistike </a:t>
            </a:r>
          </a:p>
          <a:p>
            <a:pPr marL="38295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chemeClr val="tx1"/>
                </a:solidFill>
              </a:rPr>
              <a:t>ubytovacie a stolovacie služby v agroturistike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03" y="0"/>
            <a:ext cx="4043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Ubytovacie a stravovacie služby v agroturistike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6" y="1768096"/>
            <a:ext cx="5233911" cy="387115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96" y="4659085"/>
            <a:ext cx="4892119" cy="275181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93" y="1788889"/>
            <a:ext cx="5334807" cy="30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Prax študentov</a:t>
            </a:r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001486" y="2133600"/>
            <a:ext cx="6444343" cy="3777622"/>
          </a:xfrm>
        </p:spPr>
        <p:txBody>
          <a:bodyPr>
            <a:normAutofit lnSpcReduction="10000"/>
          </a:bodyPr>
          <a:lstStyle/>
          <a:p>
            <a:pPr lvl="0"/>
            <a:r>
              <a:rPr lang="sk-SK" b="1" dirty="0">
                <a:solidFill>
                  <a:schemeClr val="tx1"/>
                </a:solidFill>
              </a:rPr>
              <a:t>Poľnohospodárske podniky so živočíšnou a rastlinnou </a:t>
            </a:r>
            <a:r>
              <a:rPr lang="sk-SK" b="1" dirty="0" smtClean="0">
                <a:solidFill>
                  <a:schemeClr val="tx1"/>
                </a:solidFill>
              </a:rPr>
              <a:t>výrobou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>
                <a:solidFill>
                  <a:schemeClr val="tx1"/>
                </a:solidFill>
              </a:rPr>
              <a:t>Firmy spracovávajúce rastlinné a živočíšne </a:t>
            </a:r>
            <a:r>
              <a:rPr lang="sk-SK" b="1" dirty="0" smtClean="0">
                <a:solidFill>
                  <a:schemeClr val="tx1"/>
                </a:solidFill>
              </a:rPr>
              <a:t>produkty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>
                <a:solidFill>
                  <a:schemeClr val="tx1"/>
                </a:solidFill>
              </a:rPr>
              <a:t>Samostatne hospodáriaci </a:t>
            </a:r>
            <a:r>
              <a:rPr lang="sk-SK" b="1" dirty="0" smtClean="0">
                <a:solidFill>
                  <a:schemeClr val="tx1"/>
                </a:solidFill>
              </a:rPr>
              <a:t>roľníci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>
                <a:solidFill>
                  <a:schemeClr val="tx1"/>
                </a:solidFill>
              </a:rPr>
              <a:t>Jazdecké stajne s chovom, výcvikom a ustajnením </a:t>
            </a:r>
            <a:r>
              <a:rPr lang="sk-SK" b="1" dirty="0" smtClean="0">
                <a:solidFill>
                  <a:schemeClr val="tx1"/>
                </a:solidFill>
              </a:rPr>
              <a:t>koní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>
                <a:solidFill>
                  <a:schemeClr val="tx1"/>
                </a:solidFill>
              </a:rPr>
              <a:t>Zvieracie </a:t>
            </a:r>
            <a:r>
              <a:rPr lang="sk-SK" b="1" dirty="0" smtClean="0">
                <a:solidFill>
                  <a:schemeClr val="tx1"/>
                </a:solidFill>
              </a:rPr>
              <a:t>útulky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>
                <a:solidFill>
                  <a:schemeClr val="tx1"/>
                </a:solidFill>
              </a:rPr>
              <a:t>Štátne a neštátne zariadenia ochrany </a:t>
            </a:r>
            <a:r>
              <a:rPr lang="sk-SK" b="1" dirty="0" smtClean="0">
                <a:solidFill>
                  <a:schemeClr val="tx1"/>
                </a:solidFill>
              </a:rPr>
              <a:t>prírody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 smtClean="0">
                <a:solidFill>
                  <a:schemeClr val="tx1"/>
                </a:solidFill>
              </a:rPr>
              <a:t>Agroturistické zariadenia</a:t>
            </a:r>
            <a:endParaRPr lang="sk-SK" b="1" dirty="0">
              <a:solidFill>
                <a:schemeClr val="tx1"/>
              </a:solidFill>
            </a:endParaRPr>
          </a:p>
          <a:p>
            <a:pPr lvl="0"/>
            <a:r>
              <a:rPr lang="sk-SK" b="1" dirty="0">
                <a:solidFill>
                  <a:schemeClr val="tx1"/>
                </a:solidFill>
              </a:rPr>
              <a:t>Zariadenia poskytujúce služby – ubytovanie, stravovanie, služby </a:t>
            </a:r>
            <a:r>
              <a:rPr lang="sk-SK" b="1" dirty="0" smtClean="0">
                <a:solidFill>
                  <a:schemeClr val="tx1"/>
                </a:solidFill>
              </a:rPr>
              <a:t>turizmu</a:t>
            </a:r>
            <a:endParaRPr lang="sk-SK" b="1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3960" y="3984852"/>
            <a:ext cx="3385913" cy="287314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23" y="975520"/>
            <a:ext cx="4007031" cy="266994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8003" y="3668584"/>
            <a:ext cx="3483997" cy="249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01490"/>
          </a:xfrm>
        </p:spPr>
        <p:txBody>
          <a:bodyPr/>
          <a:lstStyle/>
          <a:p>
            <a: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Profilové </a:t>
            </a:r>
            <a:r>
              <a:rPr lang="sk-SK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predmety</a:t>
            </a:r>
            <a:endParaRPr lang="sk-SK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56230" y="1451429"/>
            <a:ext cx="6334803" cy="5007428"/>
          </a:xfrm>
        </p:spPr>
        <p:txBody>
          <a:bodyPr>
            <a:normAutofit/>
          </a:bodyPr>
          <a:lstStyle/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cudzí jazyk (ANJ, NEJ)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aplikovaná informatika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aplikovaná biológia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účtovníctvo, právna náuka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administratíva a korešpondencia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turistika na vidieku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ekonomika v agroturistike, služby v agroturistike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kultúra ubytovania a stravovania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sprievodcovská činnosť a ekologické poľnohospodárstvo</a:t>
            </a:r>
          </a:p>
          <a:p>
            <a:pPr marL="285750" indent="-576000"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príprava jedál a stolovania</a:t>
            </a:r>
          </a:p>
          <a:p>
            <a:pPr marL="285750" indent="-5760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"/>
            </a:pPr>
            <a:r>
              <a:rPr lang="sk-SK" b="1" dirty="0">
                <a:solidFill>
                  <a:schemeClr val="tx1"/>
                </a:solidFill>
              </a:rPr>
              <a:t>podnikanie a služby v cestovnom ruchu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33828"/>
            <a:ext cx="4095749" cy="65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Možnosti ďalšieho vzdelávania</a:t>
            </a:r>
            <a:r>
              <a:rPr lang="sk-SK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sk-SK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našej škole:</a:t>
            </a:r>
          </a:p>
          <a:p>
            <a:pPr>
              <a:lnSpc>
                <a:spcPct val="150000"/>
              </a:lnSpc>
            </a:pPr>
            <a:r>
              <a:rPr lang="sk-SK" b="1" dirty="0">
                <a:solidFill>
                  <a:schemeClr val="tx1"/>
                </a:solidFill>
              </a:rPr>
              <a:t>vyššie odborné štúdium </a:t>
            </a:r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VIDIECKA TURISTIKA</a:t>
            </a:r>
          </a:p>
          <a:p>
            <a:pPr>
              <a:lnSpc>
                <a:spcPct val="150000"/>
              </a:lnSpc>
            </a:pPr>
            <a:r>
              <a:rPr lang="sk-SK" b="1" dirty="0">
                <a:solidFill>
                  <a:schemeClr val="tx1"/>
                </a:solidFill>
              </a:rPr>
              <a:t>ukončené absolventskou skúškou a udelením titulu </a:t>
            </a:r>
          </a:p>
          <a:p>
            <a:pPr>
              <a:lnSpc>
                <a:spcPct val="150000"/>
              </a:lnSpc>
            </a:pPr>
            <a:r>
              <a:rPr lang="sk-SK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</a:t>
            </a:r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b="1" dirty="0">
                <a:solidFill>
                  <a:srgbClr val="C00000"/>
                </a:solidFill>
              </a:rPr>
              <a:t>– Diplomovaný špecialista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34" y="3610272"/>
            <a:ext cx="5567850" cy="29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Možnosti ďalšieho vzdelávania</a:t>
            </a:r>
            <a:r>
              <a:rPr lang="sk-SK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sk-SK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22400" y="2133600"/>
            <a:ext cx="4847771" cy="3777622"/>
          </a:xfrm>
        </p:spPr>
        <p:txBody>
          <a:bodyPr/>
          <a:lstStyle/>
          <a:p>
            <a:pPr>
              <a:buNone/>
            </a:pPr>
            <a:r>
              <a:rPr lang="sk-SK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vysokých školách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k-SK" b="1" dirty="0">
                <a:solidFill>
                  <a:schemeClr val="tx1"/>
                </a:solidFill>
              </a:rPr>
              <a:t>Slovenská poľnohospodárska </a:t>
            </a:r>
            <a:br>
              <a:rPr lang="sk-SK" b="1" dirty="0">
                <a:solidFill>
                  <a:schemeClr val="tx1"/>
                </a:solidFill>
              </a:rPr>
            </a:br>
            <a:r>
              <a:rPr lang="sk-SK" b="1" dirty="0">
                <a:solidFill>
                  <a:schemeClr val="tx1"/>
                </a:solidFill>
              </a:rPr>
              <a:t> univerzita v </a:t>
            </a:r>
            <a:r>
              <a:rPr lang="sk-SK" b="1" dirty="0" smtClean="0">
                <a:solidFill>
                  <a:schemeClr val="tx1"/>
                </a:solidFill>
              </a:rPr>
              <a:t>Nitre -  </a:t>
            </a:r>
            <a:r>
              <a:rPr lang="sk-SK" b="1" dirty="0">
                <a:solidFill>
                  <a:schemeClr val="tx1"/>
                </a:solidFill>
              </a:rPr>
              <a:t>regionálny rozvoj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k-SK" b="1" dirty="0">
                <a:solidFill>
                  <a:schemeClr val="tx1"/>
                </a:solidFill>
              </a:rPr>
              <a:t>Univerzita veterinárskeho lekárstva Košice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k-SK" b="1" dirty="0">
                <a:solidFill>
                  <a:schemeClr val="tx1"/>
                </a:solidFill>
              </a:rPr>
              <a:t>Štúdium na VŠ prírodovedného zamerania </a:t>
            </a:r>
            <a:br>
              <a:rPr lang="sk-SK" b="1" dirty="0">
                <a:solidFill>
                  <a:schemeClr val="tx1"/>
                </a:solidFill>
              </a:rPr>
            </a:br>
            <a:r>
              <a:rPr lang="sk-SK" b="1" dirty="0">
                <a:solidFill>
                  <a:schemeClr val="tx1"/>
                </a:solidFill>
              </a:rPr>
              <a:t> – odbor cestovný ruch, ekonomika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2122714"/>
            <a:ext cx="5777018" cy="37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85376"/>
          </a:xfrm>
        </p:spPr>
        <p:txBody>
          <a:bodyPr/>
          <a:lstStyle/>
          <a:p>
            <a:r>
              <a:rPr lang="sk-SK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Možnosti uplatnenia absolventov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799772" y="1857829"/>
            <a:ext cx="5457372" cy="4053393"/>
          </a:xfrm>
        </p:spPr>
        <p:txBody>
          <a:bodyPr/>
          <a:lstStyle/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sk-SK" b="1" dirty="0">
                <a:solidFill>
                  <a:schemeClr val="tx1"/>
                </a:solidFill>
              </a:rPr>
              <a:t>v agroturistike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sk-SK" b="1" dirty="0">
                <a:solidFill>
                  <a:schemeClr val="tx1"/>
                </a:solidFill>
              </a:rPr>
              <a:t>v štátnej správe – ochrana životného prostredia 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sk-SK" b="1" dirty="0">
                <a:solidFill>
                  <a:schemeClr val="tx1"/>
                </a:solidFill>
              </a:rPr>
              <a:t>v mimorezortných súkromných </a:t>
            </a:r>
            <a:br>
              <a:rPr lang="sk-SK" b="1" dirty="0">
                <a:solidFill>
                  <a:schemeClr val="tx1"/>
                </a:solidFill>
              </a:rPr>
            </a:br>
            <a:r>
              <a:rPr lang="sk-SK" b="1" dirty="0">
                <a:solidFill>
                  <a:schemeClr val="tx1"/>
                </a:solidFill>
              </a:rPr>
              <a:t>a štátnych firmách</a:t>
            </a:r>
          </a:p>
          <a:p>
            <a:pPr marL="285750" indent="-3600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sk-SK" b="1" dirty="0">
                <a:solidFill>
                  <a:schemeClr val="tx1"/>
                </a:solidFill>
              </a:rPr>
              <a:t>na ekonomických úsekoch firiem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4" y="1204686"/>
            <a:ext cx="4659086" cy="310605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098" y="3882571"/>
            <a:ext cx="4463144" cy="29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246</TotalTime>
  <Words>348</Words>
  <Application>Microsoft Office PowerPoint</Application>
  <PresentationFormat>Širokouhlá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Dym</vt:lpstr>
      <vt:lpstr>Prezentácia programu PowerPoint</vt:lpstr>
      <vt:lpstr>Charakteristika študijného odboru</vt:lpstr>
      <vt:lpstr>    Absolvent pozná/vie </vt:lpstr>
      <vt:lpstr>Ubytovacie a stravovacie služby v agroturistike</vt:lpstr>
      <vt:lpstr>Prax študentov</vt:lpstr>
      <vt:lpstr>Profilové predmety</vt:lpstr>
      <vt:lpstr>Možnosti ďalšieho vzdelávania </vt:lpstr>
      <vt:lpstr>Možnosti ďalšieho vzdelávania </vt:lpstr>
      <vt:lpstr>Možnosti uplatnenia absolventov</vt:lpstr>
      <vt:lpstr>Možnosti uplatnenia absolventov </vt:lpstr>
      <vt:lpstr>Tešíme sa na Vás</vt:lpstr>
      <vt:lpstr>Na záver:  Čo zažijete v našom odbore </vt:lpstr>
      <vt:lpstr>STREDNÁ ODBORNÁ ŠKOLA POĽNOHOSPODÁRSTVA         A SLUŽIEB NA VIDIEKU,   Žilina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HANKA</dc:creator>
  <cp:lastModifiedBy>HANKA</cp:lastModifiedBy>
  <cp:revision>19</cp:revision>
  <dcterms:created xsi:type="dcterms:W3CDTF">2021-02-09T17:54:28Z</dcterms:created>
  <dcterms:modified xsi:type="dcterms:W3CDTF">2021-02-10T07:10:05Z</dcterms:modified>
</cp:coreProperties>
</file>