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86" r:id="rId3"/>
    <p:sldId id="393" r:id="rId4"/>
    <p:sldId id="379" r:id="rId5"/>
    <p:sldId id="394" r:id="rId6"/>
    <p:sldId id="257" r:id="rId7"/>
    <p:sldId id="395" r:id="rId8"/>
    <p:sldId id="380" r:id="rId9"/>
    <p:sldId id="396" r:id="rId10"/>
    <p:sldId id="258" r:id="rId11"/>
    <p:sldId id="397" r:id="rId12"/>
    <p:sldId id="381" r:id="rId13"/>
    <p:sldId id="398" r:id="rId14"/>
    <p:sldId id="375" r:id="rId15"/>
    <p:sldId id="399" r:id="rId16"/>
    <p:sldId id="382" r:id="rId17"/>
    <p:sldId id="376" r:id="rId18"/>
    <p:sldId id="400" r:id="rId19"/>
    <p:sldId id="270" r:id="rId20"/>
    <p:sldId id="383" r:id="rId21"/>
    <p:sldId id="271" r:id="rId22"/>
    <p:sldId id="272" r:id="rId23"/>
    <p:sldId id="261" r:id="rId24"/>
    <p:sldId id="273" r:id="rId25"/>
    <p:sldId id="262" r:id="rId26"/>
    <p:sldId id="274" r:id="rId27"/>
    <p:sldId id="264" r:id="rId28"/>
    <p:sldId id="286" r:id="rId29"/>
    <p:sldId id="265" r:id="rId30"/>
    <p:sldId id="287" r:id="rId31"/>
    <p:sldId id="266" r:id="rId32"/>
    <p:sldId id="289" r:id="rId33"/>
    <p:sldId id="268" r:id="rId34"/>
    <p:sldId id="293" r:id="rId35"/>
    <p:sldId id="269" r:id="rId36"/>
    <p:sldId id="298" r:id="rId37"/>
    <p:sldId id="275" r:id="rId38"/>
    <p:sldId id="304" r:id="rId39"/>
    <p:sldId id="276" r:id="rId40"/>
    <p:sldId id="337" r:id="rId41"/>
    <p:sldId id="277" r:id="rId42"/>
    <p:sldId id="338" r:id="rId43"/>
    <p:sldId id="278" r:id="rId44"/>
    <p:sldId id="339" r:id="rId45"/>
    <p:sldId id="279" r:id="rId46"/>
    <p:sldId id="340" r:id="rId47"/>
    <p:sldId id="281" r:id="rId48"/>
    <p:sldId id="341" r:id="rId49"/>
    <p:sldId id="282" r:id="rId50"/>
    <p:sldId id="390" r:id="rId51"/>
    <p:sldId id="392" r:id="rId52"/>
    <p:sldId id="391" r:id="rId53"/>
    <p:sldId id="342" r:id="rId54"/>
    <p:sldId id="283" r:id="rId55"/>
    <p:sldId id="345" r:id="rId56"/>
    <p:sldId id="320" r:id="rId57"/>
    <p:sldId id="346" r:id="rId58"/>
    <p:sldId id="321" r:id="rId59"/>
    <p:sldId id="347" r:id="rId60"/>
    <p:sldId id="322" r:id="rId61"/>
    <p:sldId id="350" r:id="rId62"/>
    <p:sldId id="325" r:id="rId63"/>
    <p:sldId id="352" r:id="rId64"/>
    <p:sldId id="327" r:id="rId65"/>
    <p:sldId id="353" r:id="rId66"/>
    <p:sldId id="328" r:id="rId67"/>
    <p:sldId id="355" r:id="rId68"/>
    <p:sldId id="331" r:id="rId69"/>
    <p:sldId id="357" r:id="rId70"/>
    <p:sldId id="333" r:id="rId71"/>
    <p:sldId id="358" r:id="rId72"/>
    <p:sldId id="334" r:id="rId73"/>
    <p:sldId id="359" r:id="rId74"/>
    <p:sldId id="335" r:id="rId75"/>
    <p:sldId id="360" r:id="rId76"/>
    <p:sldId id="336" r:id="rId77"/>
    <p:sldId id="362" r:id="rId78"/>
    <p:sldId id="385" r:id="rId79"/>
    <p:sldId id="364" r:id="rId80"/>
    <p:sldId id="284" r:id="rId81"/>
    <p:sldId id="367" r:id="rId82"/>
    <p:sldId id="314" r:id="rId83"/>
    <p:sldId id="368" r:id="rId84"/>
    <p:sldId id="308" r:id="rId85"/>
    <p:sldId id="384" r:id="rId86"/>
  </p:sldIdLst>
  <p:sldSz cx="12192000" cy="6858000"/>
  <p:notesSz cx="6735763" cy="9799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C10"/>
    <a:srgbClr val="43093B"/>
    <a:srgbClr val="6B1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brovolnictvo.sk/menu/1/21/denna-davka-dobrovolnictva" TargetMode="External"/><Relationship Id="rId2" Type="http://schemas.openxmlformats.org/officeDocument/2006/relationships/hyperlink" Target="http://www.servicelearning.umb.sk/images/stories/files/00_UCEBNICA_service_learning_FINA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obrovolnickecentra.sk/images/stories/files/14._BROZURA_SL.pdf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3" y="273538"/>
            <a:ext cx="8915399" cy="4503843"/>
          </a:xfrm>
        </p:spPr>
        <p:txBody>
          <a:bodyPr/>
          <a:lstStyle/>
          <a:p>
            <a:r>
              <a:rPr lang="sk-SK" dirty="0" smtClean="0"/>
              <a:t>DOBROVOĽNÍCTVO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>
                <a:latin typeface="Ink Free" panose="03080402000500000000" pitchFamily="66" charset="0"/>
              </a:rPr>
              <a:t>Ing. Eleonóra </a:t>
            </a:r>
            <a:r>
              <a:rPr lang="sk-SK" b="1" dirty="0" err="1">
                <a:latin typeface="Ink Free" panose="03080402000500000000" pitchFamily="66" charset="0"/>
              </a:rPr>
              <a:t>Boocová</a:t>
            </a:r>
            <a:r>
              <a:rPr lang="sk-SK" b="1" dirty="0">
                <a:latin typeface="Ink Free" panose="03080402000500000000" pitchFamily="66" charset="0"/>
              </a:rPr>
              <a:t> - koordinátorka pre dobrovoľníctvo (</a:t>
            </a:r>
            <a:r>
              <a:rPr lang="sk-SK" b="1" dirty="0" err="1">
                <a:latin typeface="Ink Free" panose="03080402000500000000" pitchFamily="66" charset="0"/>
              </a:rPr>
              <a:t>KpD</a:t>
            </a:r>
            <a:r>
              <a:rPr lang="sk-SK" b="1" dirty="0">
                <a:latin typeface="Ink Free" panose="03080402000500000000" pitchFamily="66" charset="0"/>
              </a:rPr>
              <a:t>)</a:t>
            </a:r>
          </a:p>
          <a:p>
            <a:r>
              <a:rPr lang="sk-SK" dirty="0">
                <a:latin typeface="Ink Free" panose="03080402000500000000" pitchFamily="66" charset="0"/>
              </a:rPr>
              <a:t>09.02.2021 </a:t>
            </a:r>
            <a:endParaRPr lang="sk-SK" dirty="0" smtClean="0">
              <a:latin typeface="Ink Free" panose="03080402000500000000" pitchFamily="66" charset="0"/>
            </a:endParaRPr>
          </a:p>
          <a:p>
            <a:r>
              <a:rPr lang="sk-SK" dirty="0" smtClean="0">
                <a:latin typeface="Ink Free" panose="03080402000500000000" pitchFamily="66" charset="0"/>
              </a:rPr>
              <a:t>14:15 hod.                                    </a:t>
            </a:r>
            <a:endParaRPr lang="sk-SK" dirty="0">
              <a:latin typeface="Ink Free" panose="03080402000500000000" pitchFamily="66" charset="0"/>
            </a:endParaRPr>
          </a:p>
          <a:p>
            <a:endParaRPr lang="sk-SK" dirty="0"/>
          </a:p>
        </p:txBody>
      </p:sp>
      <p:pic>
        <p:nvPicPr>
          <p:cNvPr id="5" name="Picture 2" descr="Dobrovoľníctvo v Žilinskej nemocnici - dobrovolnictvo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07" y="625231"/>
            <a:ext cx="4181231" cy="257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4800" dirty="0" smtClean="0"/>
              <a:t>Ján </a:t>
            </a:r>
            <a:r>
              <a:rPr lang="sk-SK" sz="4800" dirty="0" err="1"/>
              <a:t>Ámos</a:t>
            </a:r>
            <a:r>
              <a:rPr lang="sk-SK" sz="4800" dirty="0"/>
              <a:t> Komenský </a:t>
            </a:r>
            <a:r>
              <a:rPr lang="sk-SK" sz="4800" dirty="0" smtClean="0"/>
              <a:t>- pomoc </a:t>
            </a:r>
            <a:r>
              <a:rPr lang="sk-SK" sz="4800" dirty="0"/>
              <a:t>chudobným, starým, biednym, </a:t>
            </a:r>
            <a:r>
              <a:rPr lang="sk-SK" sz="4800" dirty="0" smtClean="0"/>
              <a:t>opusteným ľuďom </a:t>
            </a:r>
            <a:r>
              <a:rPr lang="sk-SK" sz="4800" dirty="0"/>
              <a:t>alebo sirotám.</a:t>
            </a:r>
          </a:p>
        </p:txBody>
      </p:sp>
    </p:spTree>
    <p:extLst>
      <p:ext uri="{BB962C8B-B14F-4D97-AF65-F5344CB8AC3E}">
        <p14:creationId xmlns:p14="http://schemas.microsoft.com/office/powerpoint/2010/main" val="10022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400" b="1" dirty="0" smtClean="0">
                <a:solidFill>
                  <a:srgbClr val="FF0000"/>
                </a:solidFill>
              </a:rPr>
              <a:t>Zbierka hračiek pre deti v núdzi</a:t>
            </a:r>
            <a:endParaRPr lang="sk-SK" sz="4400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149069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4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47" y="2243016"/>
            <a:ext cx="5691554" cy="23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3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Koľko lásky sa zmestí do krabice od topánok? DSS Jesienka Bytča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Nie je k dispozícii žiadny popi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80" y="2133600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7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FF0000"/>
                </a:solidFill>
              </a:rPr>
              <a:t>Základné </a:t>
            </a:r>
            <a:r>
              <a:rPr lang="sk-SK" sz="4400" b="1" dirty="0">
                <a:solidFill>
                  <a:srgbClr val="FF0000"/>
                </a:solidFill>
              </a:rPr>
              <a:t>formy dobrovoľníctva </a:t>
            </a:r>
            <a:r>
              <a:rPr lang="sk-SK" sz="4400" dirty="0">
                <a:solidFill>
                  <a:srgbClr val="FF0000"/>
                </a:solidFill>
              </a:rPr>
              <a:t/>
            </a:r>
            <a:br>
              <a:rPr lang="sk-SK" sz="4400" dirty="0">
                <a:solidFill>
                  <a:srgbClr val="FF0000"/>
                </a:solidFill>
              </a:rPr>
            </a:br>
            <a:endParaRPr lang="sk-SK" sz="4400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2800" b="1" dirty="0">
                <a:solidFill>
                  <a:srgbClr val="00B050"/>
                </a:solidFill>
              </a:rPr>
              <a:t>f</a:t>
            </a:r>
            <a:r>
              <a:rPr lang="sk-SK" sz="2800" b="1" dirty="0" smtClean="0">
                <a:solidFill>
                  <a:srgbClr val="00B050"/>
                </a:solidFill>
              </a:rPr>
              <a:t>ormálne </a:t>
            </a:r>
            <a:r>
              <a:rPr lang="sk-SK" sz="2800" b="1" dirty="0">
                <a:solidFill>
                  <a:srgbClr val="00B050"/>
                </a:solidFill>
              </a:rPr>
              <a:t>dobrovoľníctvo </a:t>
            </a:r>
            <a:r>
              <a:rPr lang="sk-SK" sz="2800" dirty="0" smtClean="0"/>
              <a:t>(organizované </a:t>
            </a:r>
            <a:r>
              <a:rPr lang="sk-SK" sz="2800" dirty="0"/>
              <a:t>alebo manažované) </a:t>
            </a:r>
            <a:r>
              <a:rPr lang="sk-SK" sz="2800" dirty="0" smtClean="0"/>
              <a:t>– dobrovoľnícke </a:t>
            </a:r>
            <a:r>
              <a:rPr lang="sk-SK" sz="2800" dirty="0"/>
              <a:t>aktivity vykonávané v rámci alebo prostredníctvom rôznych </a:t>
            </a:r>
            <a:r>
              <a:rPr lang="sk-SK" sz="2800" dirty="0" smtClean="0"/>
              <a:t>organizácií,</a:t>
            </a:r>
            <a:endParaRPr lang="sk-SK" sz="2800" dirty="0"/>
          </a:p>
          <a:p>
            <a:pPr algn="just"/>
            <a:r>
              <a:rPr lang="sk-SK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sk-SK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eformálne </a:t>
            </a:r>
            <a:r>
              <a:rPr lang="sk-SK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dobrovoľníctvo </a:t>
            </a:r>
            <a:r>
              <a:rPr lang="sk-SK" sz="2800" dirty="0"/>
              <a:t>(neorganizované, nemanažované) – priama pomoc, ktorú dobrovoľník poskytuje mimo svoju rodinu a domácnosť.</a:t>
            </a:r>
          </a:p>
        </p:txBody>
      </p:sp>
    </p:spTree>
    <p:extLst>
      <p:ext uri="{BB962C8B-B14F-4D97-AF65-F5344CB8AC3E}">
        <p14:creationId xmlns:p14="http://schemas.microsoft.com/office/powerpoint/2010/main" val="1986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Koľko lásky sa zmestí do krabice od topánok? DSS Jesienka Bytča</a:t>
            </a:r>
            <a:endParaRPr lang="sk-SK" dirty="0"/>
          </a:p>
        </p:txBody>
      </p:sp>
      <p:pic>
        <p:nvPicPr>
          <p:cNvPr id="2050" name="Picture 2" descr="Nie je k dispozícii žiadny popi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9" y="2133600"/>
            <a:ext cx="28336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7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2133600"/>
            <a:ext cx="755650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000" b="1" dirty="0">
                <a:solidFill>
                  <a:srgbClr val="FF0000"/>
                </a:solidFill>
              </a:rPr>
              <a:t>Kto sa môže stať dobrovoľníkom?</a:t>
            </a:r>
            <a:r>
              <a:rPr lang="sk-SK" sz="4000" dirty="0">
                <a:solidFill>
                  <a:srgbClr val="FF0000"/>
                </a:solidFill>
              </a:rPr>
              <a:t/>
            </a:r>
            <a:br>
              <a:rPr lang="sk-SK" sz="4000" dirty="0">
                <a:solidFill>
                  <a:srgbClr val="FF0000"/>
                </a:solidFill>
              </a:rPr>
            </a:br>
            <a:endParaRPr lang="sk-SK" sz="4000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3600" dirty="0"/>
              <a:t>d</a:t>
            </a:r>
            <a:r>
              <a:rPr lang="sk-SK" sz="3600" dirty="0" smtClean="0"/>
              <a:t>obrovoľníkom </a:t>
            </a:r>
            <a:r>
              <a:rPr lang="sk-SK" sz="3600" dirty="0"/>
              <a:t>sa môže stať osoba, ktorá dovŕši vek 15 </a:t>
            </a:r>
            <a:r>
              <a:rPr lang="sk-SK" sz="3600" dirty="0" smtClean="0"/>
              <a:t>rokov, </a:t>
            </a:r>
          </a:p>
          <a:p>
            <a:pPr algn="just"/>
            <a:r>
              <a:rPr lang="sk-SK" sz="3600" dirty="0" smtClean="0"/>
              <a:t>dobrovoľník</a:t>
            </a:r>
            <a:r>
              <a:rPr lang="sk-SK" sz="3600" dirty="0"/>
              <a:t>, ktorý nedovŕšil vek 18 rokov, môže dobrovoľnícku činnosť vykonávať len so súhlasom svojho zákonného </a:t>
            </a:r>
            <a:r>
              <a:rPr lang="sk-SK" sz="3600" dirty="0" smtClean="0"/>
              <a:t>zástupcu,</a:t>
            </a:r>
            <a:endParaRPr lang="sk-SK" sz="3600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8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Nie je k dispozícii žiadny popi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9" y="2133600"/>
            <a:ext cx="28336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44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Krajší deň Topoľčany - dobrovoľnícke centrá nemocníc Svet zdrav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93" y="2133600"/>
            <a:ext cx="481184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sk-SK" sz="4000" dirty="0" smtClean="0"/>
          </a:p>
          <a:p>
            <a:pPr marL="0" indent="0" algn="ctr">
              <a:buNone/>
            </a:pPr>
            <a:r>
              <a:rPr lang="sk-SK" sz="4000" b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Pridaná   hodnota   a   symbolicky význam   sa   nemeria   peniazmi</a:t>
            </a:r>
            <a:endParaRPr lang="sk-SK" sz="4000" b="1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FF0000"/>
                </a:solidFill>
              </a:rPr>
              <a:t>Medzinárodný deň dobrovoľníctva</a:t>
            </a:r>
            <a:r>
              <a:rPr lang="sk-SK" sz="4800" dirty="0"/>
              <a:t> (tento rok 5. decembra) - pripomína sa  nezištná pomoc ľudí po celom svete. </a:t>
            </a:r>
          </a:p>
          <a:p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11058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obrovoľníctvo v Žilinskej nemocnici - dobrovolnictvo.s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12" y="1905001"/>
            <a:ext cx="5900551" cy="33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OBROVOĽNÍCTVO - Čo je dobrovoľníctvo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4" y="739588"/>
            <a:ext cx="5793825" cy="51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CHARAKTERISTIKA  DOBROVOĽNÍKA</a:t>
            </a: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4000" dirty="0" smtClean="0">
                <a:solidFill>
                  <a:schemeClr val="tx1"/>
                </a:solidFill>
              </a:rPr>
              <a:t>ponúka </a:t>
            </a:r>
            <a:r>
              <a:rPr lang="sk-SK" sz="4000" dirty="0">
                <a:solidFill>
                  <a:schemeClr val="tx1"/>
                </a:solidFill>
              </a:rPr>
              <a:t>organizácii svoje vedomosti, schopnosti, zručnosti a skúsenosti za dohodnutých podmienok a nie je za túto činnosť finančne odmenený formou </a:t>
            </a:r>
            <a:r>
              <a:rPr lang="sk-SK" sz="4000" dirty="0" smtClean="0">
                <a:solidFill>
                  <a:schemeClr val="tx1"/>
                </a:solidFill>
              </a:rPr>
              <a:t>platu</a:t>
            </a:r>
            <a:r>
              <a:rPr lang="sk-SK" sz="4000" dirty="0">
                <a:solidFill>
                  <a:schemeClr val="tx1"/>
                </a:solidFill>
              </a:rPr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21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Otestuj 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60" y="1905000"/>
            <a:ext cx="567465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8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00B050"/>
                </a:solidFill>
              </a:rPr>
              <a:t>CHARAKTERISTIKA    DOBROVOĽNÍKA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4000" dirty="0" smtClean="0"/>
              <a:t>verí </a:t>
            </a:r>
            <a:r>
              <a:rPr lang="sk-SK" sz="4000" dirty="0"/>
              <a:t>v to, že môže </a:t>
            </a:r>
            <a:r>
              <a:rPr lang="sk-SK" sz="4000" dirty="0" smtClean="0"/>
              <a:t>najmä </a:t>
            </a:r>
            <a:r>
              <a:rPr lang="sk-SK" sz="4000" dirty="0"/>
              <a:t>v spolupráci s jemu podobnými, prispieť k zmene niektorých javov alebo problémov, s ktorými nie je vo svojom živote </a:t>
            </a:r>
            <a:r>
              <a:rPr lang="sk-SK" sz="4000" dirty="0" smtClean="0"/>
              <a:t>spokojný.</a:t>
            </a:r>
            <a:endParaRPr lang="sk-SK" sz="4000" dirty="0"/>
          </a:p>
          <a:p>
            <a:pPr algn="just"/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9314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sk-SK" sz="4800" dirty="0"/>
          </a:p>
        </p:txBody>
      </p:sp>
      <p:pic>
        <p:nvPicPr>
          <p:cNvPr id="4" name="Picture 2" descr="Srdce na dlani - Čo je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2321224"/>
            <a:ext cx="8915400" cy="34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7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dirty="0">
                <a:solidFill>
                  <a:srgbClr val="FF0000"/>
                </a:solidFill>
              </a:rPr>
              <a:t>ZRUČNOSTI A KOMPETENCIE </a:t>
            </a:r>
            <a:r>
              <a:rPr lang="sk-SK" sz="4400" b="1" dirty="0" err="1">
                <a:solidFill>
                  <a:srgbClr val="FF0000"/>
                </a:solidFill>
              </a:rPr>
              <a:t>KpD</a:t>
            </a:r>
            <a:endParaRPr lang="sk-SK" sz="4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sk-SK" sz="3200" dirty="0"/>
              <a:t>vypracovať ročný plán dobrovoľných aktivít na škole (tvorí sa na začiatku školského roka),</a:t>
            </a:r>
          </a:p>
          <a:p>
            <a:pPr algn="just">
              <a:buFontTx/>
              <a:buChar char="-"/>
            </a:pPr>
            <a:r>
              <a:rPr lang="sk-SK" sz="3200" dirty="0"/>
              <a:t>zručnosti v oblasti manažovania dobrovoľných aktivít,</a:t>
            </a:r>
          </a:p>
          <a:p>
            <a:pPr algn="just">
              <a:buFontTx/>
              <a:buChar char="-"/>
            </a:pPr>
            <a:r>
              <a:rPr lang="sk-SK" sz="3200" dirty="0"/>
              <a:t>administratívne a </a:t>
            </a:r>
            <a:r>
              <a:rPr lang="sk-SK" sz="3200" dirty="0" err="1"/>
              <a:t>a</a:t>
            </a:r>
            <a:r>
              <a:rPr lang="sk-SK" sz="3200" dirty="0"/>
              <a:t> IKT zručnosti,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2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obrovoľníctvo | Strom živo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80" y="2133600"/>
            <a:ext cx="80602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dirty="0">
                <a:solidFill>
                  <a:srgbClr val="FF0000"/>
                </a:solidFill>
              </a:rPr>
              <a:t>ZRUČNOSTI A KOMPETENCIE </a:t>
            </a:r>
            <a:r>
              <a:rPr lang="sk-SK" sz="4400" b="1" dirty="0" err="1">
                <a:solidFill>
                  <a:srgbClr val="FF0000"/>
                </a:solidFill>
              </a:rPr>
              <a:t>KpD</a:t>
            </a:r>
            <a:endParaRPr lang="sk-SK" sz="4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FontTx/>
              <a:buChar char="-"/>
            </a:pPr>
            <a:r>
              <a:rPr lang="sk-SK" sz="3600" dirty="0" smtClean="0"/>
              <a:t>uchovávať </a:t>
            </a:r>
            <a:r>
              <a:rPr lang="sk-SK" sz="3600" dirty="0"/>
              <a:t>písomnú agendu o aktivitách a informovať vedenie školy a PZ,</a:t>
            </a:r>
          </a:p>
          <a:p>
            <a:pPr algn="just">
              <a:buFontTx/>
              <a:buChar char="-"/>
            </a:pPr>
            <a:r>
              <a:rPr lang="sk-SK" sz="3600" dirty="0"/>
              <a:t>schopnosť spolupracovať s rôznymi organizáciami </a:t>
            </a:r>
            <a:r>
              <a:rPr lang="sk-SK" sz="3600" dirty="0" smtClean="0"/>
              <a:t> z  rôznych </a:t>
            </a:r>
            <a:r>
              <a:rPr lang="sk-SK" sz="3600" dirty="0"/>
              <a:t>sektorov,</a:t>
            </a:r>
          </a:p>
          <a:p>
            <a:pPr algn="just">
              <a:buFontTx/>
              <a:buChar char="-"/>
            </a:pPr>
            <a:r>
              <a:rPr lang="sk-SK" sz="3600" dirty="0"/>
              <a:t>viesť a pozitívne ovplyvňovať dobrovoľnícke aktivity PZ a žiakov</a:t>
            </a:r>
            <a:r>
              <a:rPr lang="sk-SK" sz="2800" dirty="0"/>
              <a:t>,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24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 smtClean="0">
                <a:solidFill>
                  <a:srgbClr val="FF0000"/>
                </a:solidFill>
              </a:rPr>
              <a:t>Biela pastelka</a:t>
            </a:r>
            <a:endParaRPr lang="sk-SK" sz="6000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779667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Čo všetko vám môže dať do osobného a pracovného života dobrovoľníctvo? |  Blog Profesia.s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38" y="2133600"/>
            <a:ext cx="7218149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dirty="0">
                <a:solidFill>
                  <a:srgbClr val="FF0000"/>
                </a:solidFill>
              </a:rPr>
              <a:t>ZRUČNOSTI A KOMPETENCIE </a:t>
            </a:r>
            <a:r>
              <a:rPr lang="sk-SK" sz="4400" b="1" dirty="0" err="1">
                <a:solidFill>
                  <a:srgbClr val="FF0000"/>
                </a:solidFill>
              </a:rPr>
              <a:t>KpD</a:t>
            </a:r>
            <a:endParaRPr lang="sk-SK" sz="4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sk-SK" sz="2800" dirty="0"/>
              <a:t>b</a:t>
            </a:r>
            <a:r>
              <a:rPr lang="sk-SK" sz="2800" dirty="0" smtClean="0"/>
              <a:t>yť prispôsobivý </a:t>
            </a:r>
            <a:r>
              <a:rPr lang="sk-SK" sz="2800" dirty="0"/>
              <a:t>a </a:t>
            </a:r>
            <a:r>
              <a:rPr lang="sk-SK" sz="2800" dirty="0" smtClean="0"/>
              <a:t>flexibilný,</a:t>
            </a:r>
            <a:endParaRPr lang="sk-SK" sz="2800" dirty="0"/>
          </a:p>
          <a:p>
            <a:pPr algn="just">
              <a:buFontTx/>
              <a:buChar char="-"/>
            </a:pPr>
            <a:r>
              <a:rPr lang="sk-SK" sz="2800" dirty="0"/>
              <a:t>v</a:t>
            </a:r>
            <a:r>
              <a:rPr lang="sk-SK" sz="2800" dirty="0" smtClean="0"/>
              <a:t>edieť jednať </a:t>
            </a:r>
            <a:r>
              <a:rPr lang="sk-SK" sz="2800" dirty="0"/>
              <a:t>s rôznymi typmi ľuďmi,</a:t>
            </a:r>
          </a:p>
          <a:p>
            <a:pPr algn="just">
              <a:buFontTx/>
              <a:buChar char="-"/>
            </a:pPr>
            <a:r>
              <a:rPr lang="sk-SK" sz="2800" dirty="0"/>
              <a:t>prezentačné zručnosti,</a:t>
            </a:r>
          </a:p>
          <a:p>
            <a:pPr algn="just">
              <a:buFontTx/>
              <a:buChar char="-"/>
            </a:pPr>
            <a:r>
              <a:rPr lang="sk-SK" sz="2800" dirty="0"/>
              <a:t>kreativita v práci, zabezpečiť súlad prístupu k dobrovoľníctvu so zameraním školy,</a:t>
            </a:r>
          </a:p>
          <a:p>
            <a:pPr algn="just">
              <a:buFontTx/>
              <a:buChar char="-"/>
            </a:pPr>
            <a:r>
              <a:rPr lang="sk-SK" sz="2800" dirty="0"/>
              <a:t>práca s médiami, aktívna účasť na školeniach, konferenciách,...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958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obrovoľníctvo | TRAK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1317812"/>
            <a:ext cx="6892388" cy="39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sk-SK" sz="4000" dirty="0"/>
              <a:t>spolupráca s koordinátorom prevencie,</a:t>
            </a:r>
          </a:p>
          <a:p>
            <a:pPr algn="just">
              <a:buFontTx/>
              <a:buChar char="-"/>
            </a:pPr>
            <a:r>
              <a:rPr lang="sk-SK" sz="4000" dirty="0"/>
              <a:t>je tímovým spolupracovníkom,</a:t>
            </a:r>
          </a:p>
          <a:p>
            <a:pPr algn="just">
              <a:buFontTx/>
              <a:buChar char="-"/>
            </a:pPr>
            <a:r>
              <a:rPr lang="sk-SK" sz="4000" dirty="0" smtClean="0"/>
              <a:t>rozvíjať </a:t>
            </a:r>
            <a:r>
              <a:rPr lang="sk-SK" sz="4000" dirty="0"/>
              <a:t>pracovné vzťahy na pozitívnych </a:t>
            </a:r>
            <a:r>
              <a:rPr lang="sk-SK" sz="4000" dirty="0" smtClean="0"/>
              <a:t> základoch,.......</a:t>
            </a:r>
            <a:endParaRPr lang="sk-SK" sz="4000" dirty="0"/>
          </a:p>
          <a:p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0977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obrovoľníctvo: Rozhovor s odborníkmi | Diar brigadnika na Brigada.s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65" y="1371600"/>
            <a:ext cx="5494898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sk-SK" sz="4400" dirty="0"/>
              <a:t>svojim vystupovaním, prezentáciou, aktivitami </a:t>
            </a:r>
            <a:r>
              <a:rPr lang="sk-SK" sz="4400" dirty="0" smtClean="0"/>
              <a:t>šíriť </a:t>
            </a:r>
            <a:r>
              <a:rPr lang="sk-SK" sz="4400" dirty="0"/>
              <a:t>dobré meno školy,</a:t>
            </a:r>
          </a:p>
          <a:p>
            <a:pPr algn="just">
              <a:buFontTx/>
              <a:buChar char="-"/>
            </a:pPr>
            <a:r>
              <a:rPr lang="sk-SK" sz="4400" dirty="0" smtClean="0"/>
              <a:t>zachovávať </a:t>
            </a:r>
            <a:r>
              <a:rPr lang="sk-SK" sz="4400" dirty="0"/>
              <a:t>dôvernosť informácií</a:t>
            </a:r>
            <a:r>
              <a:rPr lang="sk-SK" sz="4400" dirty="0" smtClean="0"/>
              <a:t>,....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4289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Ako nestratiť peniaze, keď musíte zostať doma s dieťaťom? | Rodinné  financie | Vážne veci | Rodinka.s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82" y="726141"/>
            <a:ext cx="6449226" cy="51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sk-SK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sk-SK" sz="4400" dirty="0" smtClean="0"/>
              <a:t>spolupracovať so základnými </a:t>
            </a:r>
            <a:r>
              <a:rPr lang="sk-SK" sz="4400" dirty="0"/>
              <a:t>a </a:t>
            </a:r>
            <a:r>
              <a:rPr lang="sk-SK" sz="4400" dirty="0" smtClean="0"/>
              <a:t>strednými školami, </a:t>
            </a:r>
            <a:endParaRPr lang="sk-SK" sz="4400" dirty="0"/>
          </a:p>
          <a:p>
            <a:pPr algn="just">
              <a:buFontTx/>
              <a:buChar char="-"/>
            </a:pPr>
            <a:r>
              <a:rPr lang="sk-SK" sz="4400" dirty="0"/>
              <a:t>r</a:t>
            </a:r>
            <a:r>
              <a:rPr lang="sk-SK" sz="4400" dirty="0" smtClean="0"/>
              <a:t>ozvíjať spoluprácu </a:t>
            </a:r>
            <a:r>
              <a:rPr lang="sk-SK" sz="4400" dirty="0"/>
              <a:t>so </a:t>
            </a:r>
            <a:r>
              <a:rPr lang="sk-SK" sz="4400" dirty="0" smtClean="0"/>
              <a:t>seniormi a hendikepovanými občanmi,</a:t>
            </a:r>
            <a:endParaRPr lang="sk-SK" sz="4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87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Mladí ľudia sa budú môcť zúčastňovať na dobrovoľníckej práci, má vzniknúť  Európsky zbor solidarity - Webnoviny.s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65" y="1223682"/>
            <a:ext cx="4943972" cy="34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>
                <a:solidFill>
                  <a:srgbClr val="FF0000"/>
                </a:solidFill>
              </a:rPr>
              <a:t>OBLASTI  SPOLUPRÁCE </a:t>
            </a:r>
            <a:r>
              <a:rPr lang="sk-SK" sz="4800" b="1" dirty="0" err="1">
                <a:solidFill>
                  <a:srgbClr val="FF0000"/>
                </a:solidFill>
              </a:rPr>
              <a:t>KpD</a:t>
            </a:r>
            <a:endParaRPr lang="sk-SK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sk-SK" sz="3600" dirty="0"/>
              <a:t>r</a:t>
            </a:r>
            <a:r>
              <a:rPr lang="sk-SK" sz="3600" dirty="0" smtClean="0"/>
              <a:t>ozvíjať spoluprácu v rámci  humanitárnej pomoci a ochrane </a:t>
            </a:r>
            <a:r>
              <a:rPr lang="sk-SK" sz="3600" dirty="0"/>
              <a:t>životného prostredia, </a:t>
            </a:r>
          </a:p>
          <a:p>
            <a:pPr algn="just">
              <a:buFontTx/>
              <a:buChar char="-"/>
            </a:pPr>
            <a:r>
              <a:rPr lang="sk-SK" sz="3600" dirty="0"/>
              <a:t>p</a:t>
            </a:r>
            <a:r>
              <a:rPr lang="sk-SK" sz="3600" dirty="0" smtClean="0"/>
              <a:t>omáhať v oblasti </a:t>
            </a:r>
            <a:r>
              <a:rPr lang="sk-SK" sz="3600" dirty="0"/>
              <a:t>kultúry a záchrany kultúrneho dedičstva</a:t>
            </a:r>
            <a:r>
              <a:rPr lang="sk-SK" sz="3600" dirty="0" smtClean="0"/>
              <a:t>, </a:t>
            </a:r>
            <a:r>
              <a:rPr lang="sk-SK" sz="3600" dirty="0" err="1" smtClean="0"/>
              <a:t>enviromentálnej</a:t>
            </a:r>
            <a:r>
              <a:rPr lang="sk-SK" sz="3600" dirty="0" smtClean="0"/>
              <a:t> výchovy, v charitatívnej činnosti.</a:t>
            </a:r>
            <a:endParaRPr lang="sk-SK" sz="36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47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87" y="2133600"/>
            <a:ext cx="7425651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dm dobrovoľníctvo - dm e-shop | online drogé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3" y="1211385"/>
            <a:ext cx="6945966" cy="470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FF0000"/>
                </a:solidFill>
              </a:rPr>
              <a:t>Dobrovoľníctvo   napĺňa </a:t>
            </a:r>
            <a:br>
              <a:rPr lang="sk-SK" sz="4400" b="1" dirty="0" smtClean="0">
                <a:solidFill>
                  <a:srgbClr val="FF0000"/>
                </a:solidFill>
              </a:rPr>
            </a:br>
            <a:r>
              <a:rPr lang="sk-SK" sz="4400" b="1" dirty="0" smtClean="0">
                <a:solidFill>
                  <a:srgbClr val="FF0000"/>
                </a:solidFill>
              </a:rPr>
              <a:t>3   potreby:</a:t>
            </a:r>
            <a:endParaRPr lang="sk-SK" sz="44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4000" b="1" dirty="0">
                <a:solidFill>
                  <a:srgbClr val="FFC000"/>
                </a:solidFill>
              </a:rPr>
              <a:t>potreba spolupatričnosti </a:t>
            </a:r>
            <a:r>
              <a:rPr lang="sk-SK" sz="4000" dirty="0"/>
              <a:t>– máme spoločný cieľ, hodnoty, vzájomný rešpekt, prevláda priateľská atmosféra – úcta, milé slovo, pozdrav, dôvera, spoluvlastníctvo;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43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z="4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sk-SK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Picture 2" descr="Hľadajú dobrovoľní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51" y="2133600"/>
            <a:ext cx="5475724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5400" b="1" dirty="0">
                <a:solidFill>
                  <a:srgbClr val="FFC000"/>
                </a:solidFill>
              </a:rPr>
              <a:t>potreba jedinečnosti </a:t>
            </a:r>
            <a:r>
              <a:rPr lang="sk-SK" sz="5400" dirty="0"/>
              <a:t>– pocit mimoriadnosti, ako škola môžeme získať vyšší spoločenský status;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5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ýsledok vyhľadávania obrázkov pre dopyt dobrovo+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46" y="2766646"/>
            <a:ext cx="7440245" cy="276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4000" b="1" dirty="0">
                <a:solidFill>
                  <a:srgbClr val="FFC000"/>
                </a:solidFill>
              </a:rPr>
              <a:t>potreba moci </a:t>
            </a:r>
            <a:r>
              <a:rPr lang="sk-SK" sz="4000" dirty="0"/>
              <a:t>– pozývať dobrovoľníkov do rozhodujúcich procesov vecí, ktoré môžu ovplyvniť, možnosť realizácie nových aktivít a vlastného nápadu.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605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Výsledok vyhľadávania obrázkov pre dopyt dobrovo+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2071076"/>
            <a:ext cx="4064000" cy="36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sk-SK" sz="2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4400" dirty="0"/>
              <a:t>Sprievodca školským rokom 2020/2021 v bode 2 Pedagogický servis  kapitola 2.4.10. Neformálne vzdelávanie (strana 33)</a:t>
            </a:r>
            <a:br>
              <a:rPr lang="sk-SK" sz="4400" dirty="0"/>
            </a:br>
            <a:r>
              <a:rPr lang="sk-SK" sz="4400" b="1" dirty="0"/>
              <a:t/>
            </a:r>
            <a:br>
              <a:rPr lang="sk-SK" sz="4400" b="1" dirty="0"/>
            </a:b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31956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1" y="1344247"/>
            <a:ext cx="4157784" cy="40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600" b="1" dirty="0">
                <a:solidFill>
                  <a:srgbClr val="FF0000"/>
                </a:solidFill>
              </a:rPr>
              <a:t>SERVIS   </a:t>
            </a:r>
            <a:r>
              <a:rPr lang="sk-SK" sz="6600" b="1" dirty="0" smtClean="0">
                <a:solidFill>
                  <a:srgbClr val="FF0000"/>
                </a:solidFill>
              </a:rPr>
              <a:t>LEARNING (SL)</a:t>
            </a:r>
            <a:endParaRPr lang="sk-SK" sz="6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4800" dirty="0"/>
              <a:t>spôsob vzdelávania (sa</a:t>
            </a:r>
            <a:r>
              <a:rPr lang="sk-SK" sz="4800" dirty="0" smtClean="0"/>
              <a:t>),    </a:t>
            </a:r>
            <a:r>
              <a:rPr lang="sk-SK" sz="4800" dirty="0"/>
              <a:t>v rámci ktorého je teoretická príprava prepojená so získavaním praktických skúseností.</a:t>
            </a:r>
          </a:p>
        </p:txBody>
      </p:sp>
    </p:spTree>
    <p:extLst>
      <p:ext uri="{BB962C8B-B14F-4D97-AF65-F5344CB8AC3E}">
        <p14:creationId xmlns:p14="http://schemas.microsoft.com/office/powerpoint/2010/main" val="21759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>
                <a:solidFill>
                  <a:srgbClr val="FF0000"/>
                </a:solidFill>
              </a:rPr>
              <a:t>Biela pastelka</a:t>
            </a:r>
            <a:endParaRPr lang="sk-SK" sz="54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647098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3200" dirty="0"/>
              <a:t>samotnej realizácii SL nevyhnutne predchádza definovanie:</a:t>
            </a:r>
          </a:p>
          <a:p>
            <a:pPr algn="just"/>
            <a:r>
              <a:rPr lang="sk-SK" sz="3200" dirty="0"/>
              <a:t> </a:t>
            </a:r>
            <a:r>
              <a:rPr lang="sk-SK" sz="3200" b="1" dirty="0">
                <a:solidFill>
                  <a:srgbClr val="FF0000"/>
                </a:solidFill>
              </a:rPr>
              <a:t>potreby študenta/študentky,</a:t>
            </a:r>
            <a:r>
              <a:rPr lang="sk-SK" sz="3200" dirty="0"/>
              <a:t> </a:t>
            </a:r>
          </a:p>
          <a:p>
            <a:pPr algn="just"/>
            <a:r>
              <a:rPr lang="sk-SK" sz="3200" b="1" dirty="0">
                <a:solidFill>
                  <a:srgbClr val="00B050"/>
                </a:solidFill>
              </a:rPr>
              <a:t>potreby komunity,</a:t>
            </a:r>
            <a:r>
              <a:rPr lang="sk-SK" sz="3200" dirty="0"/>
              <a:t> </a:t>
            </a:r>
          </a:p>
          <a:p>
            <a:pPr algn="just"/>
            <a:r>
              <a:rPr lang="sk-SK" sz="3200" b="1" dirty="0">
                <a:solidFill>
                  <a:srgbClr val="FFC000"/>
                </a:solidFill>
              </a:rPr>
              <a:t>potreby organizácie </a:t>
            </a:r>
            <a:r>
              <a:rPr lang="sk-SK" sz="3200" dirty="0"/>
              <a:t>a až následne sa vytvára/hľadá aktivita, ktorou možno všetky zistené potreby naplniť</a:t>
            </a:r>
          </a:p>
        </p:txBody>
      </p:sp>
    </p:spTree>
    <p:extLst>
      <p:ext uri="{BB962C8B-B14F-4D97-AF65-F5344CB8AC3E}">
        <p14:creationId xmlns:p14="http://schemas.microsoft.com/office/powerpoint/2010/main" val="17734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23" y="2016369"/>
            <a:ext cx="7440246" cy="42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6000" b="1" dirty="0">
                <a:solidFill>
                  <a:srgbClr val="FF0000"/>
                </a:solidFill>
              </a:rPr>
              <a:t>Prienik potrieb v SL</a:t>
            </a:r>
            <a:br>
              <a:rPr lang="sk-SK" sz="6000" b="1" dirty="0">
                <a:solidFill>
                  <a:srgbClr val="FF0000"/>
                </a:solidFill>
              </a:rPr>
            </a:br>
            <a:endParaRPr lang="sk-SK" sz="60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Vývojový diagram: spojnica 3"/>
          <p:cNvSpPr/>
          <p:nvPr/>
        </p:nvSpPr>
        <p:spPr>
          <a:xfrm>
            <a:off x="7112000" y="3204307"/>
            <a:ext cx="2250831" cy="2024185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/>
              <a:t>p</a:t>
            </a:r>
            <a:r>
              <a:rPr lang="sk-SK" b="1" dirty="0" smtClean="0"/>
              <a:t>otreba komunity</a:t>
            </a:r>
            <a:endParaRPr lang="sk-SK" b="1" dirty="0"/>
          </a:p>
        </p:txBody>
      </p:sp>
      <p:sp>
        <p:nvSpPr>
          <p:cNvPr id="5" name="Vývojový diagram: spojnica 4"/>
          <p:cNvSpPr/>
          <p:nvPr/>
        </p:nvSpPr>
        <p:spPr>
          <a:xfrm>
            <a:off x="6228861" y="1983155"/>
            <a:ext cx="2157047" cy="1901091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/>
              <a:t>p</a:t>
            </a:r>
            <a:r>
              <a:rPr lang="sk-SK" b="1" dirty="0" smtClean="0"/>
              <a:t>otreba študentov/</a:t>
            </a:r>
          </a:p>
          <a:p>
            <a:pPr algn="ctr"/>
            <a:r>
              <a:rPr lang="sk-SK" b="1" dirty="0" smtClean="0"/>
              <a:t>študentiek</a:t>
            </a:r>
            <a:endParaRPr lang="sk-SK" b="1" dirty="0"/>
          </a:p>
        </p:txBody>
      </p:sp>
      <p:sp>
        <p:nvSpPr>
          <p:cNvPr id="6" name="Vývojový diagram: spojnica 5"/>
          <p:cNvSpPr/>
          <p:nvPr/>
        </p:nvSpPr>
        <p:spPr>
          <a:xfrm>
            <a:off x="5173785" y="3282462"/>
            <a:ext cx="2258645" cy="1946031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/>
              <a:t>p</a:t>
            </a:r>
            <a:r>
              <a:rPr lang="sk-SK" b="1" dirty="0" smtClean="0"/>
              <a:t>otreba školy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6325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69" y="2133600"/>
            <a:ext cx="6716888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rgbClr val="FF0000"/>
                </a:solidFill>
              </a:rPr>
              <a:t>SERVIS   LEARNING</a:t>
            </a:r>
            <a:endParaRPr lang="sk-SK" sz="6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4000" dirty="0" smtClean="0"/>
              <a:t>pridanou </a:t>
            </a:r>
            <a:r>
              <a:rPr lang="sk-SK" sz="4000" dirty="0"/>
              <a:t>hodnotou </a:t>
            </a:r>
            <a:r>
              <a:rPr lang="sk-SK" sz="4000" dirty="0" smtClean="0"/>
              <a:t>(</a:t>
            </a:r>
            <a:r>
              <a:rPr lang="sk-SK" sz="4000" dirty="0"/>
              <a:t>SL) je, že okrem vlastného rozvoja umožňuje pomôcť iným v ich prirodzenom prostredí prostredníctvom vytvorenej aktivity.</a:t>
            </a:r>
          </a:p>
        </p:txBody>
      </p:sp>
    </p:spTree>
    <p:extLst>
      <p:ext uri="{BB962C8B-B14F-4D97-AF65-F5344CB8AC3E}">
        <p14:creationId xmlns:p14="http://schemas.microsoft.com/office/powerpoint/2010/main" val="33912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76" y="2383692"/>
            <a:ext cx="6596185" cy="37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solidFill>
                  <a:srgbClr val="FF0000"/>
                </a:solidFill>
              </a:rPr>
              <a:t>1. Technický </a:t>
            </a:r>
            <a:r>
              <a:rPr lang="sk-SK" sz="5400" b="1" dirty="0">
                <a:solidFill>
                  <a:srgbClr val="FF0000"/>
                </a:solidFill>
              </a:rPr>
              <a:t>pohľad na </a:t>
            </a:r>
            <a:r>
              <a:rPr lang="sk-SK" sz="5400" b="1" dirty="0" smtClean="0">
                <a:solidFill>
                  <a:srgbClr val="FF0000"/>
                </a:solidFill>
              </a:rPr>
              <a:t>SL</a:t>
            </a:r>
            <a:endParaRPr lang="sk-SK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3200" dirty="0" smtClean="0"/>
              <a:t>ide </a:t>
            </a:r>
            <a:r>
              <a:rPr lang="sk-SK" sz="3200" dirty="0"/>
              <a:t>o inováciu vzdelávania, </a:t>
            </a:r>
            <a:r>
              <a:rPr lang="sk-SK" sz="3200" dirty="0" smtClean="0"/>
              <a:t>jeho kvality </a:t>
            </a:r>
          </a:p>
          <a:p>
            <a:pPr marL="0" indent="0" algn="just">
              <a:buNone/>
            </a:pPr>
            <a:r>
              <a:rPr lang="sk-SK" sz="3200" dirty="0" smtClean="0"/>
              <a:t>a udržateľnosti</a:t>
            </a:r>
            <a:r>
              <a:rPr lang="sk-SK" sz="3200" dirty="0"/>
              <a:t>,</a:t>
            </a:r>
            <a:endParaRPr lang="sk-SK" sz="3200" dirty="0" smtClean="0"/>
          </a:p>
          <a:p>
            <a:pPr algn="just"/>
            <a:r>
              <a:rPr lang="sk-SK" sz="3200" dirty="0" smtClean="0"/>
              <a:t>SL rozvíja </a:t>
            </a:r>
            <a:r>
              <a:rPr lang="sk-SK" sz="3200" dirty="0"/>
              <a:t>osobnosť, sociálnu zodpovednosť, občiansku angažovanosť, kritické myslenie a umocňuje transfer teórie do </a:t>
            </a:r>
            <a:r>
              <a:rPr lang="sk-SK" sz="3200" dirty="0" smtClean="0"/>
              <a:t>praxe</a:t>
            </a:r>
            <a:r>
              <a:rPr lang="sk-SK" sz="3200" dirty="0"/>
              <a:t>.</a:t>
            </a:r>
            <a:endParaRPr lang="sk-SK" sz="3200" dirty="0" smtClean="0"/>
          </a:p>
        </p:txBody>
      </p:sp>
    </p:spTree>
    <p:extLst>
      <p:ext uri="{BB962C8B-B14F-4D97-AF65-F5344CB8AC3E}">
        <p14:creationId xmlns:p14="http://schemas.microsoft.com/office/powerpoint/2010/main" val="11958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93" y="2133600"/>
            <a:ext cx="481184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solidFill>
                  <a:srgbClr val="FF0000"/>
                </a:solidFill>
              </a:rPr>
              <a:t>2. </a:t>
            </a:r>
            <a:r>
              <a:rPr lang="en-US" sz="5400" b="1" dirty="0" err="1" smtClean="0">
                <a:solidFill>
                  <a:srgbClr val="FF0000"/>
                </a:solidFill>
              </a:rPr>
              <a:t>Kultúrny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pohľad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sk-SK" sz="5400" b="1" dirty="0" smtClean="0">
                <a:solidFill>
                  <a:srgbClr val="FF0000"/>
                </a:solidFill>
              </a:rPr>
              <a:t>SL</a:t>
            </a:r>
            <a:endParaRPr lang="sk-SK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800" dirty="0"/>
              <a:t>skúma vplyv </a:t>
            </a:r>
            <a:r>
              <a:rPr lang="sk-SK" sz="2800" dirty="0" smtClean="0"/>
              <a:t>inovácie vzdelávania </a:t>
            </a:r>
            <a:r>
              <a:rPr lang="sk-SK" sz="2800" dirty="0"/>
              <a:t>na </a:t>
            </a:r>
            <a:r>
              <a:rPr lang="sk-SK" sz="2800" dirty="0" smtClean="0"/>
              <a:t>jednotlivca,</a:t>
            </a:r>
          </a:p>
          <a:p>
            <a:pPr algn="just"/>
            <a:r>
              <a:rPr lang="sk-SK" sz="2800" dirty="0"/>
              <a:t>stáva </a:t>
            </a:r>
            <a:r>
              <a:rPr lang="sk-SK" sz="2800" dirty="0" smtClean="0"/>
              <a:t>sa ideálnym </a:t>
            </a:r>
            <a:r>
              <a:rPr lang="sk-SK" sz="2800" dirty="0"/>
              <a:t>prostriedkom podpory a rozšírenia občianskej angažovanosti, demokracie a posilnenia zmyslu pre komunitu tak, aby si jednotlivec uvedomil, že môže patriť k niečomu väčšiemu, ako je on </a:t>
            </a:r>
            <a:r>
              <a:rPr lang="sk-SK" sz="2800" dirty="0" smtClean="0"/>
              <a:t>sám.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42245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69" y="1531815"/>
            <a:ext cx="6252308" cy="41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400" b="1" dirty="0">
                <a:solidFill>
                  <a:srgbClr val="FF0000"/>
                </a:solidFill>
              </a:rPr>
              <a:t>ČO  JE  TO  DOBROVOĽNÍCTVO?</a:t>
            </a:r>
            <a:endParaRPr lang="sk-SK" sz="4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800" b="1" dirty="0" smtClean="0"/>
              <a:t>uvedomelá</a:t>
            </a:r>
            <a:r>
              <a:rPr lang="sk-SK" sz="2800" dirty="0" smtClean="0"/>
              <a:t> </a:t>
            </a:r>
            <a:r>
              <a:rPr lang="sk-SK" sz="2800" dirty="0"/>
              <a:t>neplatená aktivita alebo práca vykonávaná na základe vlastnej vôle v prospech iných ľudí alebo spoločnosti či životného prostredia mimo členov rodiny a domácnosti dobrovoľníka/dobrovoľníčky.</a:t>
            </a:r>
          </a:p>
          <a:p>
            <a:pPr algn="just"/>
            <a:r>
              <a:rPr lang="sk-SK" sz="2800" dirty="0" smtClean="0"/>
              <a:t>zákon </a:t>
            </a:r>
            <a:r>
              <a:rPr lang="sk-SK" sz="2800" dirty="0"/>
              <a:t>č. </a:t>
            </a:r>
            <a:r>
              <a:rPr lang="sk-SK" sz="2800" b="1" dirty="0">
                <a:solidFill>
                  <a:srgbClr val="0070C0"/>
                </a:solidFill>
              </a:rPr>
              <a:t>406/2011 Z. z. o dobrovoľníctve </a:t>
            </a:r>
            <a:r>
              <a:rPr lang="sk-SK" sz="2800" dirty="0"/>
              <a:t>a o zmene a doplnení niektorých zákonov v znení neskorších predpisov.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51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600" b="1" dirty="0" smtClean="0">
                <a:solidFill>
                  <a:srgbClr val="FF0000"/>
                </a:solidFill>
              </a:rPr>
              <a:t>2. Kultúrny pohľad na SL</a:t>
            </a:r>
            <a:endParaRPr lang="sk-SK" sz="66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2800" dirty="0" smtClean="0"/>
              <a:t>z </a:t>
            </a:r>
            <a:r>
              <a:rPr lang="sk-SK" sz="2800" dirty="0"/>
              <a:t>individuálneho hľadiska sa </a:t>
            </a:r>
            <a:r>
              <a:rPr lang="sk-SK" sz="2800" dirty="0" smtClean="0"/>
              <a:t>SL môže </a:t>
            </a:r>
            <a:r>
              <a:rPr lang="sk-SK" sz="2800" dirty="0"/>
              <a:t>vnímať ako prostriedok posilňovania tolerancie, získavania väčšieho povedomia o spoločenských záujmoch, rozvíjania zmyslu pre etiku a morálku, podpory dobrovoľníctva a občianskej </a:t>
            </a:r>
            <a:r>
              <a:rPr lang="sk-SK" sz="2800" dirty="0" smtClean="0"/>
              <a:t>angažovanosti,</a:t>
            </a:r>
          </a:p>
          <a:p>
            <a:pPr algn="just"/>
            <a:r>
              <a:rPr lang="sk-SK" sz="2800" dirty="0" smtClean="0"/>
              <a:t>prienikom </a:t>
            </a:r>
            <a:r>
              <a:rPr lang="sk-SK" sz="2800" dirty="0" err="1"/>
              <a:t>mikro</a:t>
            </a:r>
            <a:r>
              <a:rPr lang="sk-SK" sz="2800" dirty="0"/>
              <a:t> a makro roviny je skutočnosť, že </a:t>
            </a:r>
            <a:r>
              <a:rPr lang="sk-SK" sz="2800" b="1" dirty="0">
                <a:solidFill>
                  <a:srgbClr val="FF0000"/>
                </a:solidFill>
              </a:rPr>
              <a:t>jednotlivec spozná sám seba prostredníctvom spolupráce s niekým, kto je od neho odlišný</a:t>
            </a:r>
            <a:r>
              <a:rPr lang="sk-SK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74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39" y="2078892"/>
            <a:ext cx="5556738" cy="37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1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sk-SK" sz="5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4400" dirty="0" smtClean="0"/>
              <a:t>žiak neprijíma pri SL iba </a:t>
            </a:r>
            <a:r>
              <a:rPr lang="sk-SK" sz="4400" dirty="0"/>
              <a:t>pasívne </a:t>
            </a:r>
            <a:r>
              <a:rPr lang="sk-SK" sz="4400" dirty="0" smtClean="0"/>
              <a:t>vedomosti/informácie ale na SL získava vedomosti a zručnosti </a:t>
            </a:r>
            <a:r>
              <a:rPr lang="sk-SK" sz="4400" dirty="0"/>
              <a:t>aktívnou </a:t>
            </a:r>
            <a:r>
              <a:rPr lang="sk-SK" sz="4400" dirty="0" smtClean="0"/>
              <a:t>participáciou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7077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2196122"/>
            <a:ext cx="6260123" cy="36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8000" dirty="0" smtClean="0">
                <a:solidFill>
                  <a:srgbClr val="0070C0"/>
                </a:solidFill>
              </a:rPr>
              <a:t>CIELE   SL:</a:t>
            </a:r>
            <a:endParaRPr lang="sk-SK" sz="8000" dirty="0">
              <a:solidFill>
                <a:srgbClr val="0070C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3200" b="1" dirty="0" smtClean="0">
                <a:solidFill>
                  <a:srgbClr val="FF0000"/>
                </a:solidFill>
              </a:rPr>
              <a:t>dosahovať</a:t>
            </a:r>
            <a:r>
              <a:rPr lang="sk-SK" sz="3200" dirty="0" smtClean="0"/>
              <a:t> </a:t>
            </a:r>
            <a:r>
              <a:rPr lang="sk-SK" sz="3200" dirty="0"/>
              <a:t>lepšie vzdelávacie výsledky (vedomosti, zručnosti, kompetencie, postoje</a:t>
            </a:r>
            <a:r>
              <a:rPr lang="sk-SK" sz="3200" dirty="0" smtClean="0"/>
              <a:t>),</a:t>
            </a:r>
          </a:p>
          <a:p>
            <a:pPr algn="just"/>
            <a:r>
              <a:rPr lang="sk-SK" sz="3200" dirty="0" smtClean="0"/>
              <a:t> </a:t>
            </a:r>
            <a:r>
              <a:rPr lang="sk-SK" sz="3200" dirty="0"/>
              <a:t>má sa </a:t>
            </a:r>
            <a:r>
              <a:rPr lang="sk-SK" sz="3200" b="1" dirty="0">
                <a:solidFill>
                  <a:srgbClr val="FF0000"/>
                </a:solidFill>
              </a:rPr>
              <a:t>rozvíjať </a:t>
            </a:r>
            <a:r>
              <a:rPr lang="sk-SK" sz="3200" dirty="0"/>
              <a:t>ich občianska zodpovednosť a angažovanosť, </a:t>
            </a:r>
            <a:endParaRPr lang="sk-SK" sz="3200" dirty="0" smtClean="0"/>
          </a:p>
          <a:p>
            <a:pPr algn="just"/>
            <a:r>
              <a:rPr lang="sk-SK" sz="3200" b="1" dirty="0" smtClean="0">
                <a:solidFill>
                  <a:srgbClr val="FF0000"/>
                </a:solidFill>
              </a:rPr>
              <a:t>podporovať</a:t>
            </a:r>
            <a:r>
              <a:rPr lang="sk-SK" sz="3200" dirty="0" smtClean="0"/>
              <a:t> </a:t>
            </a:r>
            <a:r>
              <a:rPr lang="sk-SK" sz="3200" dirty="0"/>
              <a:t>ich osobný rast a rozvíjať zručnosti potrebné pre bežný </a:t>
            </a:r>
            <a:r>
              <a:rPr lang="sk-SK" sz="3200" dirty="0" smtClean="0"/>
              <a:t>život,</a:t>
            </a:r>
          </a:p>
        </p:txBody>
      </p:sp>
    </p:spTree>
    <p:extLst>
      <p:ext uri="{BB962C8B-B14F-4D97-AF65-F5344CB8AC3E}">
        <p14:creationId xmlns:p14="http://schemas.microsoft.com/office/powerpoint/2010/main" val="3569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23" y="2133600"/>
            <a:ext cx="534658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2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3200" b="1" dirty="0">
                <a:solidFill>
                  <a:srgbClr val="FF0000"/>
                </a:solidFill>
              </a:rPr>
              <a:t>pomáhať</a:t>
            </a:r>
            <a:r>
              <a:rPr lang="sk-SK" sz="3200" dirty="0"/>
              <a:t> </a:t>
            </a:r>
            <a:r>
              <a:rPr lang="sk-SK" sz="3200" dirty="0" smtClean="0"/>
              <a:t>zmysluplne a </a:t>
            </a:r>
            <a:r>
              <a:rPr lang="sk-SK" sz="3200" dirty="0"/>
              <a:t>aplikovať teoretické poznatky v praxi</a:t>
            </a:r>
            <a:r>
              <a:rPr lang="sk-SK" sz="3200" dirty="0" smtClean="0"/>
              <a:t>,</a:t>
            </a:r>
          </a:p>
          <a:p>
            <a:pPr algn="just"/>
            <a:r>
              <a:rPr lang="sk-SK" sz="3200" b="1" dirty="0">
                <a:solidFill>
                  <a:srgbClr val="FF0000"/>
                </a:solidFill>
              </a:rPr>
              <a:t>učiť</a:t>
            </a:r>
            <a:r>
              <a:rPr lang="sk-SK" sz="3200" dirty="0"/>
              <a:t> študentov a študentky identifikovať problémy a riešiť ich, </a:t>
            </a:r>
            <a:endParaRPr lang="sk-SK" sz="3200" dirty="0" smtClean="0"/>
          </a:p>
          <a:p>
            <a:pPr algn="just"/>
            <a:r>
              <a:rPr lang="sk-SK" sz="3200" b="1" dirty="0">
                <a:solidFill>
                  <a:srgbClr val="FF0000"/>
                </a:solidFill>
              </a:rPr>
              <a:t>rozvíjať</a:t>
            </a:r>
            <a:r>
              <a:rPr lang="sk-SK" sz="3200" dirty="0"/>
              <a:t> interkultúrne zručnosti, citlivosť k rozmanitosti, sebapoznanie, komunikačné schopnosti, schopnosti </a:t>
            </a:r>
            <a:r>
              <a:rPr lang="sk-SK" sz="3200" dirty="0" smtClean="0"/>
              <a:t>spolupráce. </a:t>
            </a:r>
            <a:endParaRPr lang="sk-SK" sz="32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45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54" y="1797538"/>
            <a:ext cx="4743938" cy="38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00B050"/>
                </a:solidFill>
              </a:rPr>
              <a:t>SL z </a:t>
            </a:r>
            <a:r>
              <a:rPr lang="sk-SK" b="1" dirty="0">
                <a:solidFill>
                  <a:srgbClr val="00B050"/>
                </a:solidFill>
              </a:rPr>
              <a:t>pohľadu učiteľov a učiteliek: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je </a:t>
            </a:r>
            <a:r>
              <a:rPr lang="sk-SK" sz="2800" dirty="0"/>
              <a:t>to stratégia vzdelávania, ktorá má omnoho širší presah, než do obsahu </a:t>
            </a:r>
            <a:r>
              <a:rPr lang="sk-SK" sz="2800" dirty="0" smtClean="0"/>
              <a:t>vzdelávania</a:t>
            </a:r>
            <a:r>
              <a:rPr lang="sk-SK" sz="2800" dirty="0"/>
              <a:t>,</a:t>
            </a:r>
            <a:r>
              <a:rPr lang="sk-SK" sz="2800" dirty="0" smtClean="0"/>
              <a:t> </a:t>
            </a:r>
          </a:p>
          <a:p>
            <a:r>
              <a:rPr lang="sk-SK" sz="2800" dirty="0" smtClean="0"/>
              <a:t>vytvára </a:t>
            </a:r>
            <a:r>
              <a:rPr lang="sk-SK" sz="2800" dirty="0"/>
              <a:t>priestor na skutočné vnímanie svojich profesijných potrieb a spája ich s potrebami </a:t>
            </a:r>
            <a:r>
              <a:rPr lang="sk-SK" sz="2800" dirty="0" smtClean="0"/>
              <a:t>iných</a:t>
            </a:r>
            <a:r>
              <a:rPr lang="sk-SK" sz="2800" dirty="0"/>
              <a:t>,</a:t>
            </a:r>
            <a:endParaRPr lang="sk-SK" sz="2800" dirty="0" smtClean="0"/>
          </a:p>
          <a:p>
            <a:r>
              <a:rPr lang="sk-SK" sz="2800" dirty="0" smtClean="0"/>
              <a:t>je </a:t>
            </a:r>
            <a:r>
              <a:rPr lang="sk-SK" sz="2800" dirty="0"/>
              <a:t>obohatením pre študentov a študentky aj pre tých, ktorým ,radosť‘ </a:t>
            </a:r>
            <a:r>
              <a:rPr lang="sk-SK" sz="2800" dirty="0" smtClean="0"/>
              <a:t>prinesú</a:t>
            </a:r>
            <a:r>
              <a:rPr lang="sk-SK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017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13" y="2133600"/>
            <a:ext cx="671820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rgbClr val="FF0000"/>
                </a:solidFill>
              </a:rPr>
              <a:t>Biela pastelka</a:t>
            </a:r>
            <a:endParaRPr lang="sk-SK" sz="6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9" y="2133600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3057623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B050"/>
                </a:solidFill>
              </a:rPr>
              <a:t>SL z pohľadu </a:t>
            </a:r>
            <a:r>
              <a:rPr lang="sk-SK" b="1" dirty="0" smtClean="0">
                <a:solidFill>
                  <a:srgbClr val="00B050"/>
                </a:solidFill>
              </a:rPr>
              <a:t>študentov a študentiek: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800" dirty="0"/>
              <a:t>v</a:t>
            </a:r>
            <a:r>
              <a:rPr lang="sk-SK" sz="2800" dirty="0" smtClean="0"/>
              <a:t>ýučba </a:t>
            </a:r>
            <a:r>
              <a:rPr lang="sk-SK" sz="2800" dirty="0"/>
              <a:t>založená na metóde, kde sa aplikuje vyučovanie prostredníctvom činností, ktoré sa zaoberajú problémami </a:t>
            </a:r>
            <a:r>
              <a:rPr lang="sk-SK" sz="2800" dirty="0" smtClean="0"/>
              <a:t>komunity</a:t>
            </a:r>
            <a:r>
              <a:rPr lang="sk-SK" sz="2800" dirty="0"/>
              <a:t>,</a:t>
            </a:r>
            <a:endParaRPr lang="sk-SK" sz="2800" dirty="0" smtClean="0"/>
          </a:p>
          <a:p>
            <a:pPr algn="just"/>
            <a:r>
              <a:rPr lang="sk-SK" sz="2800" dirty="0" smtClean="0"/>
              <a:t>umožňuje </a:t>
            </a:r>
            <a:r>
              <a:rPr lang="sk-SK" sz="2800" dirty="0"/>
              <a:t>iniciatívu </a:t>
            </a:r>
            <a:r>
              <a:rPr lang="sk-SK" sz="2800" dirty="0" smtClean="0"/>
              <a:t>mládeže</a:t>
            </a:r>
            <a:r>
              <a:rPr lang="sk-SK" sz="2800" dirty="0"/>
              <a:t>,</a:t>
            </a:r>
            <a:endParaRPr lang="sk-SK" sz="2800" dirty="0" smtClean="0"/>
          </a:p>
          <a:p>
            <a:pPr algn="just"/>
            <a:r>
              <a:rPr lang="sk-SK" sz="2800" dirty="0"/>
              <a:t>p</a:t>
            </a:r>
            <a:r>
              <a:rPr lang="sk-SK" sz="2800" dirty="0" smtClean="0"/>
              <a:t>oskytuje </a:t>
            </a:r>
            <a:r>
              <a:rPr lang="sk-SK" sz="2800" dirty="0"/>
              <a:t>čas na zamyslenie sa nad získanými zručnosťami a </a:t>
            </a:r>
            <a:r>
              <a:rPr lang="sk-SK" sz="2800" dirty="0" smtClean="0"/>
              <a:t>skúsenosťami</a:t>
            </a:r>
            <a:r>
              <a:rPr lang="sk-SK" sz="2800" dirty="0"/>
              <a:t>,</a:t>
            </a:r>
            <a:r>
              <a:rPr lang="sk-SK" sz="2800" dirty="0" smtClean="0"/>
              <a:t> </a:t>
            </a:r>
          </a:p>
          <a:p>
            <a:pPr algn="just"/>
            <a:r>
              <a:rPr lang="sk-SK" sz="2800" dirty="0"/>
              <a:t>u</a:t>
            </a:r>
            <a:r>
              <a:rPr lang="sk-SK" sz="2800" dirty="0" smtClean="0"/>
              <a:t>čenie </a:t>
            </a:r>
            <a:r>
              <a:rPr lang="sk-SK" sz="2800" dirty="0"/>
              <a:t>spojené so zážitkom a </a:t>
            </a:r>
            <a:r>
              <a:rPr lang="sk-SK" sz="2800" dirty="0" smtClean="0"/>
              <a:t>radosťou</a:t>
            </a:r>
            <a:r>
              <a:rPr lang="sk-SK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25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2216588"/>
            <a:ext cx="8915400" cy="36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B050"/>
                </a:solidFill>
              </a:rPr>
              <a:t>SL z pohľadu študentov a študentiek: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400" dirty="0"/>
              <a:t>v</a:t>
            </a:r>
            <a:r>
              <a:rPr lang="sk-SK" sz="2400" dirty="0" smtClean="0"/>
              <a:t>ytvorenie </a:t>
            </a:r>
            <a:r>
              <a:rPr lang="sk-SK" sz="2400" dirty="0"/>
              <a:t>určitého projektu v spolupráci so svojím tímom a jeho </a:t>
            </a:r>
            <a:r>
              <a:rPr lang="sk-SK" sz="2400" dirty="0" smtClean="0"/>
              <a:t>prezentovanie</a:t>
            </a:r>
            <a:r>
              <a:rPr lang="sk-SK" sz="2400" dirty="0"/>
              <a:t>,</a:t>
            </a:r>
            <a:r>
              <a:rPr lang="sk-SK" sz="2400" dirty="0" smtClean="0"/>
              <a:t> </a:t>
            </a:r>
          </a:p>
          <a:p>
            <a:pPr algn="just"/>
            <a:r>
              <a:rPr lang="sk-SK" sz="2400" dirty="0" smtClean="0"/>
              <a:t>rozvoj </a:t>
            </a:r>
            <a:r>
              <a:rPr lang="sk-SK" sz="2400" dirty="0"/>
              <a:t>študentov a študentiek v rôznych oblastiach, ako napríklad zlepšenie komunikačných zručností, schopnosti pracovať v tíme, prezentovanie svojich </a:t>
            </a:r>
            <a:r>
              <a:rPr lang="sk-SK" sz="2400" dirty="0" smtClean="0"/>
              <a:t>projektov, </a:t>
            </a:r>
          </a:p>
          <a:p>
            <a:pPr algn="just"/>
            <a:r>
              <a:rPr lang="sk-SK" sz="2400" dirty="0"/>
              <a:t>j</a:t>
            </a:r>
            <a:r>
              <a:rPr lang="sk-SK" sz="2400" dirty="0" smtClean="0"/>
              <a:t>e </a:t>
            </a:r>
            <a:r>
              <a:rPr lang="sk-SK" sz="2400" dirty="0"/>
              <a:t>veľmi efektívnym nástrojom osvojenia si a prehĺbenia rôznych kompetencií potrebných na plnohodnotné zaradenie sa aj do pracovného prostredia</a:t>
            </a:r>
            <a:r>
              <a:rPr lang="sk-SK" sz="2400" dirty="0" smtClean="0"/>
              <a:t>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7014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16" y="1187939"/>
            <a:ext cx="4368800" cy="41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sk-SK" sz="3200" b="1" dirty="0" smtClean="0">
                <a:solidFill>
                  <a:srgbClr val="FF0000"/>
                </a:solidFill>
              </a:rPr>
              <a:t>dobrovoľníctvo </a:t>
            </a:r>
            <a:r>
              <a:rPr lang="sk-SK" sz="3200" b="1" dirty="0">
                <a:solidFill>
                  <a:srgbClr val="FF0000"/>
                </a:solidFill>
              </a:rPr>
              <a:t>je zamerané viac na službu</a:t>
            </a:r>
            <a:r>
              <a:rPr lang="sk-SK" sz="3200" dirty="0"/>
              <a:t>, </a:t>
            </a:r>
            <a:endParaRPr lang="sk-SK" sz="3200" dirty="0" smtClean="0"/>
          </a:p>
          <a:p>
            <a:pPr algn="just"/>
            <a:r>
              <a:rPr lang="sk-SK" sz="3200" b="1" dirty="0" smtClean="0">
                <a:solidFill>
                  <a:srgbClr val="00B050"/>
                </a:solidFill>
              </a:rPr>
              <a:t>odborná </a:t>
            </a:r>
            <a:r>
              <a:rPr lang="sk-SK" sz="3200" b="1" dirty="0">
                <a:solidFill>
                  <a:srgbClr val="00B050"/>
                </a:solidFill>
              </a:rPr>
              <a:t>prax sa zasa viac zameriava na vzdelávanie a rozvíjanie špecifických kompetencií potrebných na výkon </a:t>
            </a:r>
            <a:r>
              <a:rPr lang="sk-SK" sz="3200" b="1" dirty="0" smtClean="0">
                <a:solidFill>
                  <a:srgbClr val="00B050"/>
                </a:solidFill>
              </a:rPr>
              <a:t>profesie</a:t>
            </a:r>
            <a:r>
              <a:rPr lang="sk-SK" sz="3200" dirty="0"/>
              <a:t>,</a:t>
            </a:r>
            <a:endParaRPr lang="sk-SK" sz="3200" dirty="0" smtClean="0"/>
          </a:p>
          <a:p>
            <a:pPr algn="just"/>
            <a:r>
              <a:rPr lang="sk-SK" sz="3200" b="1" u="sng" dirty="0">
                <a:solidFill>
                  <a:srgbClr val="6B1559"/>
                </a:solidFill>
              </a:rPr>
              <a:t>p</a:t>
            </a:r>
            <a:r>
              <a:rPr lang="sk-SK" sz="3200" b="1" u="sng" dirty="0" smtClean="0">
                <a:solidFill>
                  <a:srgbClr val="6B1559"/>
                </a:solidFill>
              </a:rPr>
              <a:t>ri SL dochádza </a:t>
            </a:r>
            <a:r>
              <a:rPr lang="sk-SK" sz="3200" b="1" u="sng" dirty="0">
                <a:solidFill>
                  <a:srgbClr val="6B1559"/>
                </a:solidFill>
              </a:rPr>
              <a:t>k spojeniu služby a </a:t>
            </a:r>
            <a:r>
              <a:rPr lang="sk-SK" sz="3200" b="1" u="sng" dirty="0" smtClean="0">
                <a:solidFill>
                  <a:srgbClr val="6B1559"/>
                </a:solidFill>
              </a:rPr>
              <a:t>vzdelávania.</a:t>
            </a:r>
            <a:endParaRPr lang="sk-SK" sz="3200" b="1" u="sng" dirty="0">
              <a:solidFill>
                <a:srgbClr val="6B1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80" y="2133600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3200" dirty="0"/>
              <a:t>Rozdiel medzi </a:t>
            </a:r>
            <a:r>
              <a:rPr lang="sk-SK" sz="3200" b="1" dirty="0" smtClean="0">
                <a:solidFill>
                  <a:srgbClr val="FFC000"/>
                </a:solidFill>
              </a:rPr>
              <a:t>SL</a:t>
            </a:r>
            <a:r>
              <a:rPr lang="sk-SK" sz="3200" dirty="0" smtClean="0"/>
              <a:t> a </a:t>
            </a:r>
            <a:r>
              <a:rPr lang="sk-SK" sz="3200" b="1" dirty="0">
                <a:solidFill>
                  <a:srgbClr val="C00000"/>
                </a:solidFill>
              </a:rPr>
              <a:t>odbornou praxou </a:t>
            </a:r>
            <a:r>
              <a:rPr lang="sk-SK" sz="3200" dirty="0"/>
              <a:t>ako súčasťou prípravy na profesiu je najmä v </a:t>
            </a:r>
            <a:r>
              <a:rPr lang="sk-SK" sz="3200" dirty="0" smtClean="0"/>
              <a:t>reciprocite - vzájomnosti </a:t>
            </a:r>
            <a:r>
              <a:rPr lang="sk-SK" sz="3200" dirty="0"/>
              <a:t>(získava nielen študent a študentka, ale aj komunita/organizácia) a zameraní aj na rozvoj občianskej angažovanosti študentov a študentiek. 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6707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20" y="2133600"/>
            <a:ext cx="7219585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3200" b="1" dirty="0" smtClean="0">
                <a:solidFill>
                  <a:srgbClr val="FFC000"/>
                </a:solidFill>
              </a:rPr>
              <a:t>Dobrovoľníctvo</a:t>
            </a:r>
            <a:r>
              <a:rPr lang="sk-SK" sz="3200" dirty="0" smtClean="0"/>
              <a:t> je zamerané viac na službu.</a:t>
            </a:r>
          </a:p>
          <a:p>
            <a:pPr algn="just"/>
            <a:r>
              <a:rPr lang="sk-SK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Odborná prax </a:t>
            </a:r>
            <a:r>
              <a:rPr lang="sk-SK" sz="3200" dirty="0" smtClean="0"/>
              <a:t>sa viac zameriava na vzdelávanie a rozvíjanie špecifických kompetencií potrebných na výkon profesie.</a:t>
            </a:r>
          </a:p>
          <a:p>
            <a:pPr algn="just"/>
            <a:r>
              <a:rPr lang="sk-SK" sz="3200" b="1" dirty="0" smtClean="0">
                <a:solidFill>
                  <a:srgbClr val="FF0000"/>
                </a:solidFill>
              </a:rPr>
              <a:t>SERVIS LEARNING </a:t>
            </a:r>
            <a:r>
              <a:rPr lang="sk-SK" sz="3200" dirty="0" smtClean="0"/>
              <a:t>- dochádza k spojeniu vzdelávania a služby.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6559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133600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4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sz="4400" b="1" dirty="0" smtClean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endParaRPr lang="sk-SK" sz="4400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sk-SK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POMÁHAJME    </a:t>
            </a:r>
            <a:r>
              <a:rPr lang="sk-SK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(SI)   </a:t>
            </a:r>
            <a:r>
              <a:rPr lang="sk-SK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NAVZÁJOM</a:t>
            </a:r>
            <a:endParaRPr lang="sk-SK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600" b="1" dirty="0">
                <a:solidFill>
                  <a:srgbClr val="FF0000"/>
                </a:solidFill>
              </a:rPr>
              <a:t>SERVIS   LEARNING</a:t>
            </a:r>
            <a:endParaRPr lang="sk-SK" sz="6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4400" dirty="0" err="1" smtClean="0"/>
              <a:t>service</a:t>
            </a:r>
            <a:r>
              <a:rPr lang="sk-SK" sz="4400" dirty="0" smtClean="0"/>
              <a:t> </a:t>
            </a:r>
            <a:r>
              <a:rPr lang="sk-SK" sz="4400" dirty="0" err="1"/>
              <a:t>learningovou</a:t>
            </a:r>
            <a:r>
              <a:rPr lang="sk-SK" sz="4400" dirty="0"/>
              <a:t> aktivitou sa reaguje na potreby vzdelávania (školy), praxe (organizácie) a </a:t>
            </a:r>
            <a:r>
              <a:rPr lang="sk-SK" sz="4400" dirty="0" err="1"/>
              <a:t>sebarozvoja</a:t>
            </a:r>
            <a:r>
              <a:rPr lang="sk-SK" sz="4400" dirty="0"/>
              <a:t> (študentov a študentiek).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750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31" y="2149231"/>
            <a:ext cx="5983532" cy="38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5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7200" b="1" dirty="0">
                <a:solidFill>
                  <a:srgbClr val="FF0000"/>
                </a:solidFill>
              </a:rPr>
              <a:t>SERVIS   LEARNING</a:t>
            </a:r>
            <a:endParaRPr lang="sk-SK" sz="7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3600" dirty="0" smtClean="0"/>
              <a:t>1. cielene </a:t>
            </a:r>
            <a:r>
              <a:rPr lang="sk-SK" sz="3600" dirty="0"/>
              <a:t>podporuje otvorenosť školského </a:t>
            </a:r>
            <a:r>
              <a:rPr lang="sk-SK" sz="3600" dirty="0" smtClean="0"/>
              <a:t>prostredia,</a:t>
            </a:r>
          </a:p>
          <a:p>
            <a:pPr algn="just"/>
            <a:r>
              <a:rPr lang="sk-SK" sz="3600" dirty="0"/>
              <a:t>2. môže uspokojivo aktivizovať zúčastnené strany, najmä však </a:t>
            </a:r>
            <a:r>
              <a:rPr lang="sk-SK" sz="3600" dirty="0" smtClean="0"/>
              <a:t> študentov školy.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22359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2" name="Picture 2" descr="Výsledok vyhľadávania obrázkov pre dopyt dobrovoľníct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30" y="2438400"/>
            <a:ext cx="8057661" cy="30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600" b="1" dirty="0" smtClean="0">
                <a:solidFill>
                  <a:srgbClr val="FF0000"/>
                </a:solidFill>
              </a:rPr>
              <a:t>ZDROJ INFORMÁCIÍ:</a:t>
            </a:r>
            <a:endParaRPr lang="sk-SK" sz="6600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2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sk-SK" sz="3200" dirty="0" smtClean="0">
                <a:solidFill>
                  <a:schemeClr val="tx1"/>
                </a:solidFill>
                <a:hlinkClick r:id="rId2"/>
              </a:rPr>
              <a:t>www.servicelearning.umb.sk/images/stories/files/00_UCEBNICA_service_learning_FINAL.pdf</a:t>
            </a:r>
            <a:r>
              <a:rPr lang="sk-SK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sk-SK" sz="32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sk-SK" sz="3200" dirty="0" smtClean="0">
                <a:solidFill>
                  <a:schemeClr val="tx1"/>
                </a:solidFill>
                <a:hlinkClick r:id="rId3"/>
              </a:rPr>
              <a:t>www.dobrovolnictvo.sk/menu/1/21/denna-davka-dobrovolnictva</a:t>
            </a:r>
            <a:endParaRPr lang="sk-SK" sz="3200" dirty="0" smtClean="0">
              <a:solidFill>
                <a:schemeClr val="tx1"/>
              </a:solidFill>
            </a:endParaRPr>
          </a:p>
          <a:p>
            <a:r>
              <a:rPr lang="sk-SK" sz="3200" dirty="0">
                <a:solidFill>
                  <a:schemeClr val="tx1"/>
                </a:solidFill>
                <a:hlinkClick r:id="rId4"/>
              </a:rPr>
              <a:t>https://www.dobrovolnickecentra.sk/images/stories/files/14._</a:t>
            </a:r>
            <a:r>
              <a:rPr lang="sk-SK" sz="3200" dirty="0" smtClean="0">
                <a:solidFill>
                  <a:schemeClr val="tx1"/>
                </a:solidFill>
                <a:hlinkClick r:id="rId4"/>
              </a:rPr>
              <a:t>BROZURA_SL.pdf</a:t>
            </a:r>
            <a:r>
              <a:rPr lang="sk-SK" sz="32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356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800" b="1" dirty="0" smtClean="0">
                <a:solidFill>
                  <a:srgbClr val="00B0F0"/>
                </a:solidFill>
              </a:rPr>
              <a:t>ĎAKUJEM  ZA  POZORNOSŤ!</a:t>
            </a:r>
            <a:endParaRPr lang="sk-SK" sz="4800" b="1" dirty="0">
              <a:solidFill>
                <a:srgbClr val="00B0F0"/>
              </a:solidFill>
            </a:endParaRPr>
          </a:p>
        </p:txBody>
      </p:sp>
      <p:pic>
        <p:nvPicPr>
          <p:cNvPr id="5" name="Picture 2" descr="Výsledok vyhľadávania obrázkov pre dopyt dobrovoľní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54" y="3344985"/>
            <a:ext cx="4009292" cy="25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 smtClean="0">
                <a:solidFill>
                  <a:srgbClr val="FF0000"/>
                </a:solidFill>
              </a:rPr>
              <a:t>Vianočná zbierka</a:t>
            </a:r>
            <a:endParaRPr lang="sk-SK" sz="6000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197525000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5143</TotalTime>
  <Words>1226</Words>
  <Application>Microsoft Office PowerPoint</Application>
  <PresentationFormat>Širokouhlá</PresentationFormat>
  <Paragraphs>122</Paragraphs>
  <Slides>85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85</vt:i4>
      </vt:variant>
    </vt:vector>
  </HeadingPairs>
  <TitlesOfParts>
    <vt:vector size="92" baseType="lpstr">
      <vt:lpstr>Arial</vt:lpstr>
      <vt:lpstr>Brush Script MT</vt:lpstr>
      <vt:lpstr>Century Gothic</vt:lpstr>
      <vt:lpstr>Ink Free</vt:lpstr>
      <vt:lpstr>Monotype Corsiva</vt:lpstr>
      <vt:lpstr>Wingdings 3</vt:lpstr>
      <vt:lpstr>Dym</vt:lpstr>
      <vt:lpstr>DOBROVOĽNÍCTVO</vt:lpstr>
      <vt:lpstr>Prezentácia programu PowerPoint</vt:lpstr>
      <vt:lpstr>Biela pastelka</vt:lpstr>
      <vt:lpstr>Prezentácia programu PowerPoint</vt:lpstr>
      <vt:lpstr>Biela pastelka</vt:lpstr>
      <vt:lpstr>ČO  JE  TO  DOBROVOĽNÍCTVO?</vt:lpstr>
      <vt:lpstr>Biela pastelka</vt:lpstr>
      <vt:lpstr>Prezentácia programu PowerPoint</vt:lpstr>
      <vt:lpstr>Vianočná zbierka</vt:lpstr>
      <vt:lpstr>Prezentácia programu PowerPoint</vt:lpstr>
      <vt:lpstr>Zbierka hračiek pre deti v núdzi</vt:lpstr>
      <vt:lpstr>Prezentácia programu PowerPoint</vt:lpstr>
      <vt:lpstr>Koľko lásky sa zmestí do krabice od topánok? DSS Jesienka Bytča</vt:lpstr>
      <vt:lpstr>Základné formy dobrovoľníctva  </vt:lpstr>
      <vt:lpstr>Koľko lásky sa zmestí do krabice od topánok? DSS Jesienka Bytča</vt:lpstr>
      <vt:lpstr>Prezentácia programu PowerPoint</vt:lpstr>
      <vt:lpstr>Kto sa môže stať dobrovoľníkom?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CHARAKTERISTIKA  DOBROVOĽNÍKA</vt:lpstr>
      <vt:lpstr>Prezentácia programu PowerPoint</vt:lpstr>
      <vt:lpstr>CHARAKTERISTIKA    DOBROVOĽNÍKA</vt:lpstr>
      <vt:lpstr>Prezentácia programu PowerPoint</vt:lpstr>
      <vt:lpstr>ZRUČNOSTI A KOMPETENCIE KpD</vt:lpstr>
      <vt:lpstr>Prezentácia programu PowerPoint</vt:lpstr>
      <vt:lpstr>ZRUČNOSTI A KOMPETENCIE KpD</vt:lpstr>
      <vt:lpstr>Prezentácia programu PowerPoint</vt:lpstr>
      <vt:lpstr>ZRUČNOSTI A KOMPETENCIE KpD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OBLASTI  SPOLUPRÁCE KpD</vt:lpstr>
      <vt:lpstr>Prezentácia programu PowerPoint</vt:lpstr>
      <vt:lpstr>Dobrovoľníctvo   napĺňa  3   potreby: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SERVIS   LEARNING (SL)</vt:lpstr>
      <vt:lpstr>Prezentácia programu PowerPoint</vt:lpstr>
      <vt:lpstr>Prezentácia programu PowerPoint</vt:lpstr>
      <vt:lpstr>Prienik potrieb v SL </vt:lpstr>
      <vt:lpstr>Prezentácia programu PowerPoint</vt:lpstr>
      <vt:lpstr>SERVIS   LEARNING</vt:lpstr>
      <vt:lpstr>Prezentácia programu PowerPoint</vt:lpstr>
      <vt:lpstr>1. Technický pohľad na SL</vt:lpstr>
      <vt:lpstr>Prezentácia programu PowerPoint</vt:lpstr>
      <vt:lpstr>2. Kultúrny pohľad na SL</vt:lpstr>
      <vt:lpstr>Prezentácia programu PowerPoint</vt:lpstr>
      <vt:lpstr>2. Kultúrny pohľad na SL</vt:lpstr>
      <vt:lpstr>Prezentácia programu PowerPoint</vt:lpstr>
      <vt:lpstr>Prezentácia programu PowerPoint</vt:lpstr>
      <vt:lpstr>Prezentácia programu PowerPoint</vt:lpstr>
      <vt:lpstr>CIELE   SL:</vt:lpstr>
      <vt:lpstr>Prezentácia programu PowerPoint</vt:lpstr>
      <vt:lpstr>Prezentácia programu PowerPoint</vt:lpstr>
      <vt:lpstr>Prezentácia programu PowerPoint</vt:lpstr>
      <vt:lpstr>SL z pohľadu učiteľov a učiteliek: </vt:lpstr>
      <vt:lpstr>Prezentácia programu PowerPoint</vt:lpstr>
      <vt:lpstr>SL z pohľadu študentov a študentiek: </vt:lpstr>
      <vt:lpstr>Prezentácia programu PowerPoint</vt:lpstr>
      <vt:lpstr>SL z pohľadu študentov a študentiek: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SERVIS   LEARNING</vt:lpstr>
      <vt:lpstr>Prezentácia programu PowerPoint</vt:lpstr>
      <vt:lpstr>SERVIS   LEARNING</vt:lpstr>
      <vt:lpstr>Prezentácia programu PowerPoint</vt:lpstr>
      <vt:lpstr>ZDROJ INFORMÁCIÍ:</vt:lpstr>
      <vt:lpstr>Prezentácia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DOBROVOĽNÍCTVO</dc:title>
  <dc:creator>NORIKA</dc:creator>
  <cp:lastModifiedBy>HP2008</cp:lastModifiedBy>
  <cp:revision>252</cp:revision>
  <cp:lastPrinted>2021-02-09T12:09:38Z</cp:lastPrinted>
  <dcterms:created xsi:type="dcterms:W3CDTF">2021-02-05T19:18:29Z</dcterms:created>
  <dcterms:modified xsi:type="dcterms:W3CDTF">2021-02-15T09:36:19Z</dcterms:modified>
</cp:coreProperties>
</file>