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8" r:id="rId1"/>
  </p:sldMasterIdLst>
  <p:notesMasterIdLst>
    <p:notesMasterId r:id="rId24"/>
  </p:notesMasterIdLst>
  <p:sldIdLst>
    <p:sldId id="256" r:id="rId2"/>
    <p:sldId id="262" r:id="rId3"/>
    <p:sldId id="259" r:id="rId4"/>
    <p:sldId id="326" r:id="rId5"/>
    <p:sldId id="263" r:id="rId6"/>
    <p:sldId id="257" r:id="rId7"/>
    <p:sldId id="261" r:id="rId8"/>
    <p:sldId id="327" r:id="rId9"/>
    <p:sldId id="268" r:id="rId10"/>
    <p:sldId id="264" r:id="rId11"/>
    <p:sldId id="265" r:id="rId12"/>
    <p:sldId id="267" r:id="rId13"/>
    <p:sldId id="270" r:id="rId14"/>
    <p:sldId id="271" r:id="rId15"/>
    <p:sldId id="272" r:id="rId16"/>
    <p:sldId id="273" r:id="rId17"/>
    <p:sldId id="266" r:id="rId18"/>
    <p:sldId id="276" r:id="rId19"/>
    <p:sldId id="325" r:id="rId20"/>
    <p:sldId id="275" r:id="rId21"/>
    <p:sldId id="278" r:id="rId22"/>
    <p:sldId id="279" r:id="rId23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11AF"/>
    <a:srgbClr val="1F04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0FEB3C-61CB-4CC9-ADB8-7660F72FCF70}" type="datetimeFigureOut">
              <a:rPr lang="sk-SK" smtClean="0"/>
              <a:t>9. 2. 2021</a:t>
            </a:fld>
            <a:endParaRPr lang="sk-S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50FB91-BC55-4DE1-9AAD-B695C5255FB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54309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Zástupný symbol obrazu snímky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k-SK" dirty="0"/>
          </a:p>
        </p:txBody>
      </p:sp>
      <p:sp>
        <p:nvSpPr>
          <p:cNvPr id="33795" name="Zástupný symbol čísla snímky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680563D-7B42-4BC5-8BCF-434FA37DD0BA}" type="slidenum">
              <a:rPr lang="sk-SK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8079294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B02FB9-0E67-4E75-9C63-0F47B0E92EEE}" type="slidenum">
              <a:rPr lang="sk-SK" smtClean="0"/>
              <a:pPr>
                <a:defRPr/>
              </a:pPr>
              <a:t>16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622595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B02FB9-0E67-4E75-9C63-0F47B0E92EEE}" type="slidenum">
              <a:rPr lang="sk-SK" smtClean="0"/>
              <a:pPr>
                <a:defRPr/>
              </a:pPr>
              <a:t>17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6646144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Juropen </a:t>
            </a:r>
            <a:r>
              <a:rPr lang="sk-SK" dirty="0" err="1"/>
              <a:t>qadril</a:t>
            </a:r>
            <a:r>
              <a:rPr lang="sk-SK" baseline="0" dirty="0"/>
              <a:t> </a:t>
            </a:r>
            <a:r>
              <a:rPr lang="sk-SK" baseline="0" dirty="0" err="1"/>
              <a:t>daens</a:t>
            </a:r>
            <a:r>
              <a:rPr lang="sk-SK" baseline="0" dirty="0"/>
              <a:t> </a:t>
            </a:r>
            <a:r>
              <a:rPr lang="sk-SK" baseline="0" dirty="0" err="1"/>
              <a:t>festivl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B02FB9-0E67-4E75-9C63-0F47B0E92EEE}" type="slidenum">
              <a:rPr lang="sk-SK" smtClean="0"/>
              <a:pPr>
                <a:defRPr/>
              </a:pPr>
              <a:t>18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683812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B02FB9-0E67-4E75-9C63-0F47B0E92EEE}" type="slidenum">
              <a:rPr lang="sk-SK" smtClean="0"/>
              <a:pPr>
                <a:defRPr/>
              </a:pPr>
              <a:t>19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323974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B02FB9-0E67-4E75-9C63-0F47B0E92EEE}" type="slidenum">
              <a:rPr lang="sk-SK" smtClean="0"/>
              <a:pPr>
                <a:defRPr/>
              </a:pPr>
              <a:t>20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142059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B02FB9-0E67-4E75-9C63-0F47B0E92EEE}" type="slidenum">
              <a:rPr lang="sk-SK" smtClean="0"/>
              <a:pPr>
                <a:defRPr/>
              </a:pPr>
              <a:t>21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25391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B02FB9-0E67-4E75-9C63-0F47B0E92EEE}" type="slidenum">
              <a:rPr lang="sk-SK" smtClean="0"/>
              <a:pPr>
                <a:defRPr/>
              </a:pPr>
              <a:t>22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96227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Zástupný symbol obrazu snímky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k-SK" dirty="0"/>
          </a:p>
        </p:txBody>
      </p:sp>
      <p:sp>
        <p:nvSpPr>
          <p:cNvPr id="33795" name="Zástupný symbol čísla snímky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680563D-7B42-4BC5-8BCF-434FA37DD0BA}" type="slidenum">
              <a:rPr lang="sk-SK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146419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Džúnior</a:t>
            </a:r>
            <a:r>
              <a:rPr lang="sk-SK" dirty="0"/>
              <a:t> </a:t>
            </a:r>
            <a:r>
              <a:rPr lang="sk-SK" dirty="0" err="1"/>
              <a:t>ačívment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B02FB9-0E67-4E75-9C63-0F47B0E92EEE}" type="slidenum">
              <a:rPr lang="sk-SK" smtClean="0"/>
              <a:pPr>
                <a:defRPr/>
              </a:pPr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5650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B02FB9-0E67-4E75-9C63-0F47B0E92EEE}" type="slidenum">
              <a:rPr lang="sk-SK" smtClean="0"/>
              <a:pPr>
                <a:defRPr/>
              </a:pPr>
              <a:t>10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47989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B02FB9-0E67-4E75-9C63-0F47B0E92EEE}" type="slidenum">
              <a:rPr lang="sk-SK" smtClean="0"/>
              <a:pPr>
                <a:defRPr/>
              </a:pPr>
              <a:t>11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618267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B02FB9-0E67-4E75-9C63-0F47B0E92EEE}" type="slidenum">
              <a:rPr lang="sk-SK" smtClean="0"/>
              <a:pPr>
                <a:defRPr/>
              </a:pPr>
              <a:t>12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0143235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B02FB9-0E67-4E75-9C63-0F47B0E92EEE}" type="slidenum">
              <a:rPr lang="sk-SK" smtClean="0"/>
              <a:pPr>
                <a:defRPr/>
              </a:pPr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14206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B02FB9-0E67-4E75-9C63-0F47B0E92EEE}" type="slidenum">
              <a:rPr lang="sk-SK" smtClean="0"/>
              <a:pPr>
                <a:defRPr/>
              </a:pPr>
              <a:t>14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969957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B02FB9-0E67-4E75-9C63-0F47B0E92EEE}" type="slidenum">
              <a:rPr lang="sk-SK" smtClean="0"/>
              <a:pPr>
                <a:defRPr/>
              </a:pPr>
              <a:t>15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629854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3A6EAB22-3B1A-4EA6-9B73-C8DC82D035D1}" type="datetimeFigureOut">
              <a:rPr lang="sk-SK" smtClean="0"/>
              <a:t>9. 2. 2021</a:t>
            </a:fld>
            <a:endParaRPr lang="sk-SK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sk-SK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5B60F717-B712-45C9-8EE5-061DA80D26E2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922944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EAB22-3B1A-4EA6-9B73-C8DC82D035D1}" type="datetimeFigureOut">
              <a:rPr lang="sk-SK" smtClean="0"/>
              <a:t>9. 2. 2021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F717-B712-45C9-8EE5-061DA80D26E2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774313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EAB22-3B1A-4EA6-9B73-C8DC82D035D1}" type="datetimeFigureOut">
              <a:rPr lang="sk-SK" smtClean="0"/>
              <a:t>9. 2. 2021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F717-B712-45C9-8EE5-061DA80D26E2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640388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EAB22-3B1A-4EA6-9B73-C8DC82D035D1}" type="datetimeFigureOut">
              <a:rPr lang="sk-SK" smtClean="0"/>
              <a:t>9. 2. 2021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F717-B712-45C9-8EE5-061DA80D26E2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043212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EAB22-3B1A-4EA6-9B73-C8DC82D035D1}" type="datetimeFigureOut">
              <a:rPr lang="sk-SK" smtClean="0"/>
              <a:t>9. 2. 2021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F717-B712-45C9-8EE5-061DA80D26E2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509352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EAB22-3B1A-4EA6-9B73-C8DC82D035D1}" type="datetimeFigureOut">
              <a:rPr lang="sk-SK" smtClean="0"/>
              <a:t>9. 2. 2021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F717-B712-45C9-8EE5-061DA80D26E2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031661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EAB22-3B1A-4EA6-9B73-C8DC82D035D1}" type="datetimeFigureOut">
              <a:rPr lang="sk-SK" smtClean="0"/>
              <a:t>9. 2. 2021</a:t>
            </a:fld>
            <a:endParaRPr lang="sk-SK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F717-B712-45C9-8EE5-061DA80D26E2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559539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EAB22-3B1A-4EA6-9B73-C8DC82D035D1}" type="datetimeFigureOut">
              <a:rPr lang="sk-SK" smtClean="0"/>
              <a:t>9. 2. 2021</a:t>
            </a:fld>
            <a:endParaRPr lang="sk-S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F717-B712-45C9-8EE5-061DA80D26E2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68403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EAB22-3B1A-4EA6-9B73-C8DC82D035D1}" type="datetimeFigureOut">
              <a:rPr lang="sk-SK" smtClean="0"/>
              <a:t>9. 2. 2021</a:t>
            </a:fld>
            <a:endParaRPr lang="sk-S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F717-B712-45C9-8EE5-061DA80D26E2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2629763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EAB22-3B1A-4EA6-9B73-C8DC82D035D1}" type="datetimeFigureOut">
              <a:rPr lang="sk-SK" smtClean="0"/>
              <a:t>9. 2. 2021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5B60F717-B712-45C9-8EE5-061DA80D26E2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92203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3A6EAB22-3B1A-4EA6-9B73-C8DC82D035D1}" type="datetimeFigureOut">
              <a:rPr lang="sk-SK" smtClean="0"/>
              <a:t>9. 2. 2021</a:t>
            </a:fld>
            <a:endParaRPr lang="sk-SK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5B60F717-B712-45C9-8EE5-061DA80D26E2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9144142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3A6EAB22-3B1A-4EA6-9B73-C8DC82D035D1}" type="datetimeFigureOut">
              <a:rPr lang="sk-SK" smtClean="0"/>
              <a:t>9. 2. 2021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5B60F717-B712-45C9-8EE5-061DA80D26E2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448074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49.png"/><Relationship Id="rId4" Type="http://schemas.openxmlformats.org/officeDocument/2006/relationships/hyperlink" Target="http://www.spospredza.edu.sk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21792" y="365125"/>
            <a:ext cx="11042986" cy="1325563"/>
          </a:xfrm>
        </p:spPr>
        <p:txBody>
          <a:bodyPr>
            <a:normAutofit/>
          </a:bodyPr>
          <a:lstStyle/>
          <a:p>
            <a:r>
              <a:rPr lang="sk-SK" sz="2800" b="1" dirty="0">
                <a:solidFill>
                  <a:srgbClr val="0070C0"/>
                </a:solidFill>
                <a:latin typeface="Arial Black" panose="020B0A04020102020204" pitchFamily="34" charset="0"/>
              </a:rPr>
              <a:t>ŠTUDIJNÝ ODBOR  4210  M   AGROPODNIKANIE</a:t>
            </a:r>
            <a:r>
              <a:rPr lang="sk-SK" sz="2800" b="1" dirty="0"/>
              <a:t/>
            </a:r>
            <a:br>
              <a:rPr lang="sk-SK" sz="2800" b="1" dirty="0"/>
            </a:br>
            <a:r>
              <a:rPr lang="sk-SK" sz="2800" b="1" dirty="0">
                <a:solidFill>
                  <a:srgbClr val="1F0480"/>
                </a:solidFill>
              </a:rPr>
              <a:t>odborné zameranie  </a:t>
            </a:r>
            <a:r>
              <a:rPr lang="sk-SK" sz="4400" b="1" dirty="0">
                <a:solidFill>
                  <a:srgbClr val="1F0480"/>
                </a:solidFill>
              </a:rPr>
              <a:t>Poľnohospodársky manažment</a:t>
            </a:r>
          </a:p>
        </p:txBody>
      </p:sp>
      <p:sp>
        <p:nvSpPr>
          <p:cNvPr id="5" name="Obdĺžnik 4"/>
          <p:cNvSpPr/>
          <p:nvPr/>
        </p:nvSpPr>
        <p:spPr>
          <a:xfrm>
            <a:off x="495300" y="1845277"/>
            <a:ext cx="881714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Forma, spôsob a organizácia štúdia: </a:t>
            </a:r>
          </a:p>
          <a:p>
            <a:r>
              <a:rPr lang="sk-SK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denné štúdium pre absolventov základnej školy</a:t>
            </a:r>
          </a:p>
          <a:p>
            <a:endParaRPr lang="sk-SK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sk-SK" sz="2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Základné údaje</a:t>
            </a:r>
          </a:p>
          <a:p>
            <a:endParaRPr lang="sk-SK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sk-SK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Dĺžka štúdia: </a:t>
            </a:r>
            <a:r>
              <a:rPr lang="sk-SK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roky</a:t>
            </a:r>
          </a:p>
          <a:p>
            <a:r>
              <a:rPr lang="sk-SK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Odbor je určený </a:t>
            </a:r>
            <a:r>
              <a:rPr lang="sk-SK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dievčatám aj chlapcom;</a:t>
            </a:r>
          </a:p>
          <a:p>
            <a:r>
              <a:rPr lang="sk-SK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Podmienky prijatia:</a:t>
            </a:r>
            <a:r>
              <a:rPr lang="sk-SK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úspešné ukončenie 9. ročníka ZŠ, zdravotná spôsobilosť, vykonanie prijímacej skúšky (slovenský jazyk, biológia), </a:t>
            </a:r>
          </a:p>
          <a:p>
            <a:endParaRPr lang="sk-SK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sk-SK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Spôsob </a:t>
            </a:r>
            <a:r>
              <a:rPr lang="sk-SK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ukončenia štúdia: </a:t>
            </a:r>
            <a:r>
              <a:rPr lang="sk-SK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maturitná skúška;</a:t>
            </a:r>
          </a:p>
          <a:p>
            <a:r>
              <a:rPr lang="sk-SK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Doklad o vzdelaní: </a:t>
            </a:r>
            <a:r>
              <a:rPr lang="sk-SK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maturitné vysvedčenie; medzinárodný certifikát </a:t>
            </a:r>
            <a:r>
              <a:rPr lang="sk-SK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IES</a:t>
            </a:r>
          </a:p>
          <a:p>
            <a:r>
              <a:rPr lang="sk-SK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Poskytnutý stupeň vzdelania: </a:t>
            </a:r>
            <a:r>
              <a:rPr lang="sk-SK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úplné stredné odborné vzdelanie</a:t>
            </a:r>
            <a:endParaRPr lang="sk-SK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sk-SK" sz="2400" dirty="0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3965" y="2073876"/>
            <a:ext cx="2852256" cy="2610251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942" y="2598820"/>
            <a:ext cx="2706077" cy="19276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174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1631504" y="1412776"/>
            <a:ext cx="8712968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extrusionH="57150" contourW="6350" prstMaterial="plastic">
              <a:bevelT w="20320" h="20320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sk-SK" sz="9600" b="1" cap="all" dirty="0">
                <a:ln/>
                <a:gradFill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48000">
                      <a:srgbClr val="400040"/>
                    </a:gs>
                    <a:gs pos="68000">
                      <a:srgbClr val="8F0040"/>
                    </a:gs>
                    <a:gs pos="84000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</a:gra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gency FB" pitchFamily="34" charset="0"/>
                <a:cs typeface="Arial Narrow CE" pitchFamily="34" charset="-18"/>
              </a:rPr>
              <a:t>ZO ŽIVOTA</a:t>
            </a:r>
          </a:p>
          <a:p>
            <a:pPr algn="ctr"/>
            <a:r>
              <a:rPr lang="sk-SK" sz="9600" b="1" cap="all" dirty="0">
                <a:ln/>
                <a:gradFill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48000">
                      <a:srgbClr val="400040"/>
                    </a:gs>
                    <a:gs pos="68000">
                      <a:srgbClr val="8F0040"/>
                    </a:gs>
                    <a:gs pos="84000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</a:gra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gency FB" pitchFamily="34" charset="0"/>
                <a:cs typeface="Arial Narrow CE" pitchFamily="34" charset="-18"/>
              </a:rPr>
              <a:t> NAŠEJ ŠKOLY</a:t>
            </a:r>
          </a:p>
        </p:txBody>
      </p:sp>
    </p:spTree>
    <p:extLst>
      <p:ext uri="{BB962C8B-B14F-4D97-AF65-F5344CB8AC3E}">
        <p14:creationId xmlns:p14="http://schemas.microsoft.com/office/powerpoint/2010/main" val="536005369"/>
      </p:ext>
    </p:extLst>
  </p:cSld>
  <p:clrMapOvr>
    <a:masterClrMapping/>
  </p:clrMapOvr>
  <p:transition spd="slow" advTm="1624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421" y="816650"/>
            <a:ext cx="3628918" cy="27210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www.spospredza.edu.sk/wp-content/gallery/rozsutec2012/p10502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122" y="2996952"/>
            <a:ext cx="3597879" cy="4005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822451" y="0"/>
            <a:ext cx="8229600" cy="1143000"/>
          </a:xfrm>
        </p:spPr>
        <p:txBody>
          <a:bodyPr>
            <a:normAutofit/>
          </a:bodyPr>
          <a:lstStyle/>
          <a:p>
            <a:r>
              <a:rPr lang="sk-SK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Deň životného prostredia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592382"/>
            <a:ext cx="4354159" cy="32656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ĺžnik 1"/>
          <p:cNvSpPr/>
          <p:nvPr/>
        </p:nvSpPr>
        <p:spPr>
          <a:xfrm>
            <a:off x="1612847" y="804618"/>
            <a:ext cx="4176464" cy="201983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>
                <a:solidFill>
                  <a:sysClr val="windowText" lastClr="000000"/>
                </a:solidFill>
                <a:latin typeface="Arial Narrow CE" pitchFamily="34" charset="-18"/>
                <a:cs typeface="Arial Narrow CE" pitchFamily="34" charset="-18"/>
              </a:rPr>
              <a:t>V rámci environmentálnej výchovy sa každoročne organizuje </a:t>
            </a:r>
          </a:p>
          <a:p>
            <a:pPr algn="ctr"/>
            <a:r>
              <a:rPr lang="sk-SK" sz="2400" dirty="0">
                <a:solidFill>
                  <a:sysClr val="windowText" lastClr="000000"/>
                </a:solidFill>
                <a:latin typeface="Arial Narrow CE" pitchFamily="34" charset="-18"/>
                <a:cs typeface="Arial Narrow CE" pitchFamily="34" charset="-18"/>
              </a:rPr>
              <a:t>   </a:t>
            </a:r>
            <a:r>
              <a:rPr lang="sk-SK" sz="2400" b="1" dirty="0">
                <a:solidFill>
                  <a:sysClr val="windowText" lastClr="000000"/>
                </a:solidFill>
                <a:latin typeface="Arial Narrow CE" pitchFamily="34" charset="-18"/>
                <a:cs typeface="Arial Narrow CE" pitchFamily="34" charset="-18"/>
              </a:rPr>
              <a:t>Deň životného prostredia</a:t>
            </a:r>
            <a:r>
              <a:rPr lang="sk-SK" sz="2400" dirty="0">
                <a:solidFill>
                  <a:sysClr val="windowText" lastClr="000000"/>
                </a:solidFill>
                <a:latin typeface="Arial Narrow CE" pitchFamily="34" charset="-18"/>
                <a:cs typeface="Arial Narrow CE" pitchFamily="34" charset="-18"/>
              </a:rPr>
              <a:t>. 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2492897"/>
            <a:ext cx="3094076" cy="23205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229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5766">
        <p14:flash/>
      </p:transition>
    </mc:Choice>
    <mc:Fallback xmlns="">
      <p:transition spd="slow" advTm="157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Súťaž MLADÝ EKOFARMÁR</a:t>
            </a:r>
          </a:p>
        </p:txBody>
      </p:sp>
      <p:sp>
        <p:nvSpPr>
          <p:cNvPr id="5" name="Zástupný symbol obsah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sk-SK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Každoročne sa naši študenti zúčastňujú školského, krajského aj celoslovenského kola  s poprednými umiesteniami.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183" y="2864626"/>
            <a:ext cx="4416491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611" y="2864626"/>
            <a:ext cx="4519800" cy="3389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446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658">
        <p14:flythrough/>
      </p:transition>
    </mc:Choice>
    <mc:Fallback xmlns="">
      <p:transition spd="slow" advTm="76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OKRESNÁ VÝSTAVA ovocia, zeleniny, kvetov, skalničiek, kaktusov, bonsajov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657224" y="2027997"/>
            <a:ext cx="5726808" cy="3611564"/>
          </a:xfrm>
        </p:spPr>
        <p:txBody>
          <a:bodyPr/>
          <a:lstStyle/>
          <a:p>
            <a:pPr marL="0" indent="0" algn="ctr">
              <a:buNone/>
            </a:pPr>
            <a:r>
              <a:rPr lang="sk-SK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spolupráci so Slovenským zväzom záhradkárov každoročne usporadúvame</a:t>
            </a:r>
            <a:br>
              <a:rPr lang="sk-SK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sk-SK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v priestoroch školy výstavu  pre študentov   aj verejnosť.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850" y="3833779"/>
            <a:ext cx="4121556" cy="26492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0" y="2160600"/>
            <a:ext cx="3322892" cy="44978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6928432"/>
      </p:ext>
    </p:extLst>
  </p:cSld>
  <p:clrMapOvr>
    <a:masterClrMapping/>
  </p:clrMapOvr>
  <p:transition spd="slow" advTm="1038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644" y="399876"/>
            <a:ext cx="4007317" cy="5986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5" y="1556792"/>
            <a:ext cx="4554471" cy="33542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1221221"/>
      </p:ext>
    </p:extLst>
  </p:cSld>
  <p:clrMapOvr>
    <a:masterClrMapping/>
  </p:clrMapOvr>
  <p:transition spd="slow" advTm="5458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3353887"/>
            <a:ext cx="5329684" cy="3207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19536" y="200444"/>
            <a:ext cx="8229600" cy="1143000"/>
          </a:xfrm>
        </p:spPr>
        <p:txBody>
          <a:bodyPr>
            <a:normAutofit/>
          </a:bodyPr>
          <a:lstStyle/>
          <a:p>
            <a:r>
              <a:rPr lang="sk-SK" sz="43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Výstava JARNÁ KRÁSA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660767" y="1268760"/>
            <a:ext cx="5227321" cy="384502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sk-SK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sme spoluorganizátorom výstavy </a:t>
            </a:r>
            <a:r>
              <a:rPr lang="sk-SK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Jarná krása</a:t>
            </a:r>
            <a:r>
              <a:rPr lang="sk-SK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ktorá sa uskutočňuje v areáli Budatínskeho hradu</a:t>
            </a:r>
          </a:p>
          <a:p>
            <a:pPr marL="0" indent="0">
              <a:buNone/>
            </a:pPr>
            <a:endParaRPr lang="sk-SK" dirty="0"/>
          </a:p>
          <a:p>
            <a:endParaRPr lang="sk-SK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323" y="1311234"/>
            <a:ext cx="3434044" cy="2405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082" y="3999508"/>
            <a:ext cx="3951284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37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4043">
        <p:cut/>
      </p:transition>
    </mc:Choice>
    <mc:Fallback xmlns="">
      <p:transition advTm="14043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3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Floristická súťaž VICTORIA REGIA </a:t>
            </a:r>
          </a:p>
        </p:txBody>
      </p:sp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Účasť žiakov na  prestížnej floristickej súťaži VICTORIA REGIA 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28" y="2788632"/>
            <a:ext cx="3220754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49098" y="2788632"/>
            <a:ext cx="2821269" cy="25202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911" y="2651342"/>
            <a:ext cx="3024187" cy="406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2340145"/>
      </p:ext>
    </p:extLst>
  </p:cSld>
  <p:clrMapOvr>
    <a:masterClrMapping/>
  </p:clrMapOvr>
  <p:transition spd="slow" advTm="947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6656" y="106620"/>
            <a:ext cx="10772775" cy="1658198"/>
          </a:xfrm>
        </p:spPr>
        <p:txBody>
          <a:bodyPr>
            <a:normAutofit/>
          </a:bodyPr>
          <a:lstStyle/>
          <a:p>
            <a:r>
              <a:rPr lang="sk-SK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Volejbalový turnaj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309" y="1517956"/>
            <a:ext cx="8640960" cy="5233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794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676656" y="274638"/>
            <a:ext cx="9859556" cy="1143000"/>
          </a:xfrm>
        </p:spPr>
        <p:txBody>
          <a:bodyPr>
            <a:noAutofit/>
          </a:bodyPr>
          <a:lstStyle/>
          <a:p>
            <a:r>
              <a:rPr lang="sk-SK" sz="43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EUROPEAN QUADRILLE DANCE FESTIVAL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98500" lvl="8" indent="-342900" defTabSz="179388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každoročne sa zúčastňujeme európskeho tanečného festivalu European Quadrille Dance Festival - ŠTVORYLKY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68636" y="3210430"/>
            <a:ext cx="4427116" cy="27363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57764" y="3202601"/>
            <a:ext cx="3864148" cy="27441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5895085"/>
      </p:ext>
    </p:extLst>
  </p:cSld>
  <p:clrMapOvr>
    <a:masterClrMapping/>
  </p:clrMapOvr>
  <p:transition spd="slow" advTm="5372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solidFill>
                  <a:srgbClr val="006600"/>
                </a:solidFill>
              </a:rPr>
              <a:t>SPOLUPRÁCA</a:t>
            </a:r>
            <a:endParaRPr lang="sk-SK" dirty="0">
              <a:solidFill>
                <a:srgbClr val="006600"/>
              </a:solidFill>
            </a:endParaRPr>
          </a:p>
        </p:txBody>
      </p:sp>
      <p:pic>
        <p:nvPicPr>
          <p:cNvPr id="4" name="Picture 5" descr="http://www.spospredza.edu.sk/wp-content/gallery/agroturistika/dscn353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482" y="1704670"/>
            <a:ext cx="3528753" cy="2647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1" y="3870326"/>
            <a:ext cx="5059363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ĺžnik 4"/>
          <p:cNvSpPr/>
          <p:nvPr/>
        </p:nvSpPr>
        <p:spPr>
          <a:xfrm>
            <a:off x="1775520" y="3865834"/>
            <a:ext cx="2232248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Spoluorganizátor Hričovských Pastorálií </a:t>
            </a:r>
          </a:p>
        </p:txBody>
      </p:sp>
      <p:grpSp>
        <p:nvGrpSpPr>
          <p:cNvPr id="6" name="Skupina 5"/>
          <p:cNvGrpSpPr/>
          <p:nvPr/>
        </p:nvGrpSpPr>
        <p:grpSpPr>
          <a:xfrm>
            <a:off x="6967741" y="1256128"/>
            <a:ext cx="3361234" cy="5197934"/>
            <a:chOff x="5782766" y="1660066"/>
            <a:chExt cx="3361234" cy="5197934"/>
          </a:xfrm>
        </p:grpSpPr>
        <p:pic>
          <p:nvPicPr>
            <p:cNvPr id="7" name="Picture 1" descr="C:\Stredná poľnohospodárska škola\FOTKY\1.V-prax\DSC09048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1660066"/>
              <a:ext cx="3048000" cy="4064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2766" y="5681663"/>
              <a:ext cx="3048000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11883494"/>
      </p:ext>
    </p:extLst>
  </p:cSld>
  <p:clrMapOvr>
    <a:masterClrMapping/>
  </p:clrMapOvr>
  <p:transition spd="slow" advTm="5033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119" y="4357163"/>
            <a:ext cx="2672745" cy="1933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556505" y="116632"/>
            <a:ext cx="8715959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sk-SK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sk-SK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sk-SK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sk-SK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sk-SK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Možnosti uplatnenia absolventov školy</a:t>
            </a:r>
            <a:br>
              <a:rPr lang="sk-SK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sk-SK" b="1" dirty="0"/>
              <a:t>    </a:t>
            </a:r>
            <a:r>
              <a:rPr lang="sk-SK" dirty="0"/>
              <a:t>     </a:t>
            </a:r>
          </a:p>
        </p:txBody>
      </p:sp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1245767" y="1744579"/>
            <a:ext cx="8229600" cy="3893279"/>
          </a:xfrm>
        </p:spPr>
        <p:txBody>
          <a:bodyPr>
            <a:normAutofit/>
          </a:bodyPr>
          <a:lstStyle/>
          <a:p>
            <a:pPr marL="266700" lvl="0" indent="-266700">
              <a:buFont typeface="Wingdings" panose="05000000000000000000" pitchFamily="2" charset="2"/>
              <a:buChar char="ü"/>
            </a:pPr>
            <a:r>
              <a:rPr lang="sk-SK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 štátnych a súkromných </a:t>
            </a:r>
            <a:r>
              <a:rPr lang="sk-SK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podnikoch </a:t>
            </a:r>
            <a:r>
              <a:rPr lang="sk-SK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poľnohospodárskej a  potravinárskej </a:t>
            </a:r>
            <a:r>
              <a:rPr lang="sk-SK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výroby a služieb,</a:t>
            </a:r>
            <a:endParaRPr lang="sk-SK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>
              <a:buFont typeface="Wingdings" panose="05000000000000000000" pitchFamily="2" charset="2"/>
              <a:buChar char="ü"/>
            </a:pPr>
            <a:r>
              <a:rPr lang="sk-SK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 ekonomických úsekoch firiem,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k-SK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agroturistike</a:t>
            </a:r>
            <a:r>
              <a:rPr lang="sk-SK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vo výskume, v šľachtení,</a:t>
            </a:r>
            <a:endParaRPr lang="sk-SK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>
              <a:buFont typeface="Wingdings" panose="05000000000000000000" pitchFamily="2" charset="2"/>
              <a:buChar char="ü"/>
            </a:pPr>
            <a:r>
              <a:rPr lang="sk-SK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 štátnej </a:t>
            </a:r>
            <a:r>
              <a:rPr lang="sk-SK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správe </a:t>
            </a:r>
            <a:r>
              <a:rPr lang="sk-SK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ochrana životného prostredia,</a:t>
            </a:r>
          </a:p>
          <a:p>
            <a:pPr marL="266700" indent="-266700">
              <a:buFont typeface="Wingdings" panose="05000000000000000000" pitchFamily="2" charset="2"/>
              <a:buChar char="ü"/>
            </a:pPr>
            <a:r>
              <a:rPr lang="sk-SK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odbyte poľnohospodárskych a potravinárskych   </a:t>
            </a:r>
            <a:r>
              <a:rPr lang="sk-SK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produktov a pod.</a:t>
            </a:r>
            <a:endParaRPr lang="sk-SK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sk-SK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 3" pitchFamily="18" charset="2"/>
              <a:buNone/>
            </a:pPr>
            <a:endParaRPr lang="sk-S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421106"/>
      </p:ext>
    </p:extLst>
  </p:cSld>
  <p:clrMapOvr>
    <a:masterClrMapping/>
  </p:clrMapOvr>
  <p:transition spd="slow" advTm="1465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27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95324" y="0"/>
            <a:ext cx="10772775" cy="1658198"/>
          </a:xfrm>
        </p:spPr>
        <p:txBody>
          <a:bodyPr>
            <a:normAutofit/>
          </a:bodyPr>
          <a:lstStyle/>
          <a:p>
            <a:r>
              <a:rPr lang="sk-SK" sz="43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Hričovské pastorále</a:t>
            </a: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89101" y="1328632"/>
            <a:ext cx="7053262" cy="52899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986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96590" y="0"/>
            <a:ext cx="10772775" cy="1658198"/>
          </a:xfrm>
        </p:spPr>
        <p:txBody>
          <a:bodyPr>
            <a:normAutofit/>
          </a:bodyPr>
          <a:lstStyle/>
          <a:p>
            <a:r>
              <a:rPr lang="sk-SK" sz="43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Podrobnejšie informácie </a:t>
            </a:r>
            <a:br>
              <a:rPr lang="sk-SK" sz="43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sk-SK" sz="43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 webovej stránke školy</a:t>
            </a:r>
          </a:p>
        </p:txBody>
      </p:sp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676656" y="1658198"/>
            <a:ext cx="10753725" cy="4119667"/>
          </a:xfrm>
        </p:spPr>
        <p:txBody>
          <a:bodyPr/>
          <a:lstStyle/>
          <a:p>
            <a:r>
              <a:rPr lang="sk-SK" sz="5400" dirty="0" err="1">
                <a:hlinkClick r:id="rId4"/>
              </a:rPr>
              <a:t>www.spospredza.edu.sk</a:t>
            </a:r>
            <a:r>
              <a:rPr lang="sk-SK" sz="4800" dirty="0"/>
              <a:t> </a:t>
            </a:r>
          </a:p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2369" y="2410647"/>
            <a:ext cx="7145131" cy="40171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8254346"/>
      </p:ext>
    </p:extLst>
  </p:cSld>
  <p:clrMapOvr>
    <a:masterClrMapping/>
  </p:clrMapOvr>
  <p:transition spd="slow" advTm="8664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351584" y="620689"/>
            <a:ext cx="7772400" cy="1362075"/>
          </a:xfrm>
        </p:spPr>
        <p:txBody>
          <a:bodyPr>
            <a:noAutofit/>
          </a:bodyPr>
          <a:lstStyle/>
          <a:p>
            <a:pPr algn="ctr"/>
            <a:r>
              <a:rPr lang="sk-SK" sz="8800" dirty="0">
                <a:solidFill>
                  <a:srgbClr val="006600"/>
                </a:solidFill>
                <a:latin typeface="Arial Narrow CE" panose="020B0506020202030204" pitchFamily="34" charset="-18"/>
              </a:rPr>
              <a:t/>
            </a:r>
            <a:br>
              <a:rPr lang="sk-SK" sz="8800" dirty="0">
                <a:solidFill>
                  <a:srgbClr val="006600"/>
                </a:solidFill>
                <a:latin typeface="Arial Narrow CE" panose="020B0506020202030204" pitchFamily="34" charset="-18"/>
              </a:rPr>
            </a:br>
            <a:r>
              <a:rPr lang="sk-SK" sz="8800" dirty="0">
                <a:solidFill>
                  <a:srgbClr val="006600"/>
                </a:solidFill>
                <a:latin typeface="Arial Narrow CE" panose="020B0506020202030204" pitchFamily="34" charset="-18"/>
              </a:rPr>
              <a:t/>
            </a:r>
            <a:br>
              <a:rPr lang="sk-SK" sz="8800" dirty="0">
                <a:solidFill>
                  <a:srgbClr val="006600"/>
                </a:solidFill>
                <a:latin typeface="Arial Narrow CE" panose="020B0506020202030204" pitchFamily="34" charset="-18"/>
              </a:rPr>
            </a:br>
            <a:r>
              <a:rPr lang="sk-SK" sz="8800" dirty="0">
                <a:solidFill>
                  <a:srgbClr val="006600"/>
                </a:solidFill>
                <a:latin typeface="Arial Narrow CE" panose="020B0506020202030204" pitchFamily="34" charset="-18"/>
              </a:rPr>
              <a:t/>
            </a:r>
            <a:br>
              <a:rPr lang="sk-SK" sz="8800" dirty="0">
                <a:solidFill>
                  <a:srgbClr val="006600"/>
                </a:solidFill>
                <a:latin typeface="Arial Narrow CE" panose="020B0506020202030204" pitchFamily="34" charset="-18"/>
              </a:rPr>
            </a:br>
            <a:endParaRPr lang="sk-SK" sz="8800" dirty="0">
              <a:latin typeface="Belwe Bd AT" pitchFamily="2" charset="0"/>
            </a:endParaRPr>
          </a:p>
        </p:txBody>
      </p:sp>
      <p:pic>
        <p:nvPicPr>
          <p:cNvPr id="5" name="Picture 2" descr="Image result for poľnohospodárstv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303" y="1982764"/>
            <a:ext cx="6386082" cy="500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1289304" y="548640"/>
            <a:ext cx="8476488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k-SK" sz="3600" b="1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Ďakujem za pozornosť.</a:t>
            </a:r>
          </a:p>
          <a:p>
            <a:pPr algn="ctr"/>
            <a:r>
              <a:rPr lang="sk-SK" sz="3600" b="1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Tešíme sa na vás u nás v škole </a:t>
            </a:r>
            <a:endParaRPr lang="sk-SK" sz="3600" b="1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30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198">
        <p14:flip dir="r"/>
      </p:transition>
    </mc:Choice>
    <mc:Fallback xmlns="">
      <p:transition spd="slow" advTm="219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1025" y="167427"/>
            <a:ext cx="10772775" cy="1658198"/>
          </a:xfrm>
        </p:spPr>
        <p:txBody>
          <a:bodyPr>
            <a:normAutofit/>
          </a:bodyPr>
          <a:lstStyle/>
          <a:p>
            <a:r>
              <a:rPr lang="sk-SK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Možnosti ďalšieho vzdelávania: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046159"/>
          </a:xfrm>
        </p:spPr>
        <p:txBody>
          <a:bodyPr>
            <a:normAutofit fontScale="850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k-SK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k-SK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pomaturitné špecializačné štúdium</a:t>
            </a:r>
            <a:r>
              <a:rPr lang="sk-SK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k-SK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bakalárske štúdium na VŠ</a:t>
            </a:r>
            <a:endParaRPr lang="sk-SK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sk-SK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k-SK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vysokoškolské štúdium na Slovenskej poľnohospodárskej </a:t>
            </a:r>
            <a:r>
              <a:rPr lang="sk-SK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univerzite </a:t>
            </a:r>
            <a:r>
              <a:rPr lang="sk-SK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Nitre,</a:t>
            </a:r>
          </a:p>
          <a:p>
            <a:pPr marL="0" indent="0">
              <a:buNone/>
            </a:pPr>
            <a:r>
              <a:rPr lang="sk-SK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k-SK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na Univerzite veterinárskeho lekárstva a farmácie v Košiciach, </a:t>
            </a:r>
            <a:endParaRPr lang="sk-SK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sk-SK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k-SK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na VŠ </a:t>
            </a:r>
            <a:r>
              <a:rPr lang="sk-SK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 prírodovedným </a:t>
            </a:r>
            <a:r>
              <a:rPr lang="sk-SK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alebo ekonomickým zameraním.</a:t>
            </a:r>
            <a:endParaRPr lang="sk-SK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3" y="4346651"/>
            <a:ext cx="3208638" cy="2406479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236" y="4395497"/>
            <a:ext cx="3256650" cy="2308785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758" y="4195916"/>
            <a:ext cx="2339546" cy="2439712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098" y="4346649"/>
            <a:ext cx="3015049" cy="235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31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423" y="4704415"/>
            <a:ext cx="2672745" cy="1933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81891" y="116631"/>
            <a:ext cx="10785764" cy="133809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sk-SK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sk-SK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sk-SK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sk-SK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sk-SK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Obsah vzdelávania a prípravy žiakov </a:t>
            </a:r>
            <a:r>
              <a:rPr lang="sk-SK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školy</a:t>
            </a:r>
            <a:br>
              <a:rPr lang="sk-SK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sk-SK" b="1" dirty="0"/>
              <a:t>    </a:t>
            </a:r>
            <a:r>
              <a:rPr lang="sk-SK" dirty="0"/>
              <a:t>     </a:t>
            </a:r>
          </a:p>
        </p:txBody>
      </p:sp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581891" y="1430420"/>
            <a:ext cx="10645278" cy="3893279"/>
          </a:xfrm>
        </p:spPr>
        <p:txBody>
          <a:bodyPr>
            <a:normAutofit lnSpcReduction="10000"/>
          </a:bodyPr>
          <a:lstStyle/>
          <a:p>
            <a:pPr marL="0" lvl="0" indent="0">
              <a:lnSpc>
                <a:spcPct val="160000"/>
              </a:lnSpc>
              <a:buNone/>
            </a:pPr>
            <a:r>
              <a:rPr lang="sk-SK" sz="2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Poskytované vzdelávanie v študijnom odbore pozostáva zo všeobecnej a odbornej </a:t>
            </a:r>
            <a:r>
              <a:rPr lang="sk-SK" sz="29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zložky štúdia.</a:t>
            </a:r>
          </a:p>
          <a:p>
            <a:pPr marL="0" lvl="0" indent="0">
              <a:lnSpc>
                <a:spcPct val="160000"/>
              </a:lnSpc>
              <a:buNone/>
            </a:pPr>
            <a:r>
              <a:rPr lang="sk-SK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</a:t>
            </a:r>
            <a:r>
              <a:rPr lang="sk-SK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študijnom odbore sa poskytuje žiakom odborná príprava pre jednotlivé druhy </a:t>
            </a:r>
            <a:r>
              <a:rPr lang="sk-SK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činností  </a:t>
            </a:r>
            <a:r>
              <a:rPr lang="sk-SK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technicko</a:t>
            </a:r>
            <a:r>
              <a:rPr lang="sk-SK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hospodárskych </a:t>
            </a:r>
            <a:r>
              <a:rPr lang="sk-SK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riadiacich pracovníkov</a:t>
            </a:r>
            <a:r>
              <a:rPr lang="sk-SK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sk-SK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vedenie </a:t>
            </a:r>
            <a:r>
              <a:rPr lang="sk-SK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malých a stredných podnikov, </a:t>
            </a:r>
            <a:r>
              <a:rPr lang="sk-SK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samostatné podnikanie, štúdium </a:t>
            </a:r>
            <a:r>
              <a:rPr lang="sk-SK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 VŠ. </a:t>
            </a:r>
          </a:p>
          <a:p>
            <a:pPr>
              <a:buFont typeface="Wingdings 3" pitchFamily="18" charset="2"/>
              <a:buNone/>
            </a:pPr>
            <a:endParaRPr lang="sk-S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2340010"/>
      </p:ext>
    </p:extLst>
  </p:cSld>
  <p:clrMapOvr>
    <a:masterClrMapping/>
  </p:clrMapOvr>
  <p:transition spd="slow" advTm="1465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27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606" y="144504"/>
            <a:ext cx="10772775" cy="1658198"/>
          </a:xfrm>
        </p:spPr>
        <p:txBody>
          <a:bodyPr>
            <a:normAutofit/>
          </a:bodyPr>
          <a:lstStyle/>
          <a:p>
            <a:r>
              <a:rPr lang="sk-SK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Absolvent pozná a ovláda </a:t>
            </a:r>
            <a:br>
              <a:rPr lang="sk-SK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sk-SK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princípy a základy:</a:t>
            </a:r>
            <a:endParaRPr lang="sk-SK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656" y="1999910"/>
            <a:ext cx="10753725" cy="3777956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sk-SK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rastlinnej, živočíšnej výroby,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k-SK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podnikania, ekonomiky, účtovníctva,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k-SK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obchodnej korešpondencie, techniky administratívy,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k-SK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marketingu, manažmentu, riadenia podniku,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k-SK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práce s počítačom – MS Word, MS Excel, MS Power point, </a:t>
            </a:r>
          </a:p>
          <a:p>
            <a:r>
              <a:rPr lang="sk-SK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 internetom,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k-SK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cudzieho jazyka,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k-SK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riadenia osobných financií,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k-SK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riadenia motorového vozidla.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</p:txBody>
      </p:sp>
      <p:sp>
        <p:nvSpPr>
          <p:cNvPr id="4" name="AutoShape 2" descr="Image result for podnikani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7" name="Picture 2" descr="Image result for podnikani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841" y="4099007"/>
            <a:ext cx="1563015" cy="102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mage result for podnikan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542" y="539776"/>
            <a:ext cx="1931200" cy="181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326" y="4639719"/>
            <a:ext cx="1703592" cy="117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poľnohospodárstv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326" y="539776"/>
            <a:ext cx="1557474" cy="1460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62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321277"/>
            <a:ext cx="10515600" cy="149928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sk-SK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Teoretické vzdelávanie prebieha v škole v klasických triedach a odborných učebniach:</a:t>
            </a:r>
            <a:br>
              <a:rPr lang="sk-SK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sk-SK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527222" y="1325142"/>
            <a:ext cx="10820228" cy="5267681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Rastlinnej výchovy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Živočíšnej výchovy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Biológie a mikrobiológie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Chémie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Odbornej praxe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Cudzích jazykov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Informatiky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Spracovania mlieka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Ekonomiky a Účtovníctva</a:t>
            </a:r>
          </a:p>
          <a:p>
            <a:r>
              <a:rPr lang="sk-SK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Praktické vyučovanie sa uskutočňuje vo forme učebnej, odbornej a individuálnej praxe v zmluvných firmách.  Na dopravu žiakov slúži školský mikrobus.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349" y="1261884"/>
            <a:ext cx="5646820" cy="227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410" y="3566474"/>
            <a:ext cx="3412945" cy="18755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756" y="3812970"/>
            <a:ext cx="2443590" cy="14577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340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10115"/>
            <a:ext cx="10515600" cy="829361"/>
          </a:xfrm>
        </p:spPr>
        <p:txBody>
          <a:bodyPr>
            <a:normAutofit/>
          </a:bodyPr>
          <a:lstStyle/>
          <a:p>
            <a:pPr algn="ctr"/>
            <a:r>
              <a:rPr lang="sk-SK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Odborné </a:t>
            </a:r>
            <a:r>
              <a:rPr lang="sk-SK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predmety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10746" y="939476"/>
            <a:ext cx="10843054" cy="539491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sk-SK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sk-SK" sz="9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Pestovanie rastlín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k-SK" sz="9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Chov zvierat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k-SK" sz="9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Podnikanie a služby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k-SK" sz="9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Ekonomika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k-SK" sz="9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Účtovníctvo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k-SK" sz="9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Administatíva a korešpondencia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k-SK" sz="9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Aplikovaná chémia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k-SK" sz="9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Aplikovaná biológia a ekológia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k-SK" sz="9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Aplikovaná informatika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k-SK" sz="9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Mechanizácia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k-SK" sz="9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Odborná prax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k-SK" sz="9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Finančná gramotnosť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k-SK" sz="9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Dopravná výchova</a:t>
            </a:r>
          </a:p>
          <a:p>
            <a:pPr marL="0" indent="0">
              <a:buNone/>
            </a:pPr>
            <a:endParaRPr lang="sk-SK" b="1" dirty="0"/>
          </a:p>
          <a:p>
            <a:pPr marL="0" indent="0">
              <a:buNone/>
            </a:pPr>
            <a:endParaRPr lang="sk-SK" sz="6400" dirty="0"/>
          </a:p>
          <a:p>
            <a:endParaRPr lang="sk-SK" dirty="0"/>
          </a:p>
        </p:txBody>
      </p:sp>
      <p:sp>
        <p:nvSpPr>
          <p:cNvPr id="4" name="AutoShape 2" descr="Výsledok vyhľadávania obrázkov pre dopyt študijný odbor Potravinárstvo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007" y="1118293"/>
            <a:ext cx="2763253" cy="1793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746" y="3590203"/>
            <a:ext cx="3413777" cy="2135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Image result for poľnohospodárstv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772" y="3112153"/>
            <a:ext cx="2390249" cy="95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pestovani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772" y="1194486"/>
            <a:ext cx="2187508" cy="164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účtovníctv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912" y="4833381"/>
            <a:ext cx="3118722" cy="143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51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10115"/>
            <a:ext cx="10515600" cy="829361"/>
          </a:xfrm>
        </p:spPr>
        <p:txBody>
          <a:bodyPr>
            <a:normAutofit/>
          </a:bodyPr>
          <a:lstStyle/>
          <a:p>
            <a:pPr algn="ctr"/>
            <a:r>
              <a:rPr lang="sk-SK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Praktické vyučovanie sa realizuje:</a:t>
            </a:r>
            <a:endParaRPr lang="sk-SK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10746" y="939476"/>
            <a:ext cx="10843054" cy="5394910"/>
          </a:xfrm>
        </p:spPr>
        <p:txBody>
          <a:bodyPr>
            <a:normAutofit/>
          </a:bodyPr>
          <a:lstStyle/>
          <a:p>
            <a:pPr marL="265113" lvl="0" indent="-265113">
              <a:buFont typeface="Arial" panose="020B0604020202020204" pitchFamily="34" charset="0"/>
              <a:buChar char="•"/>
            </a:pPr>
            <a:r>
              <a:rPr lang="sk-SK" b="1" dirty="0" smtClean="0"/>
              <a:t>v poľnohospodárskych podnikoch </a:t>
            </a:r>
            <a:r>
              <a:rPr lang="sk-SK" b="1" dirty="0"/>
              <a:t>so živočíšnou a rastlinnou </a:t>
            </a:r>
            <a:r>
              <a:rPr lang="sk-SK" b="1" dirty="0" smtClean="0"/>
              <a:t>výrobou,</a:t>
            </a:r>
            <a:endParaRPr lang="sk-SK" b="1" dirty="0"/>
          </a:p>
          <a:p>
            <a:pPr marL="265113" lvl="0" indent="-265113">
              <a:buFont typeface="Arial" panose="020B0604020202020204" pitchFamily="34" charset="0"/>
              <a:buChar char="•"/>
            </a:pPr>
            <a:r>
              <a:rPr lang="sk-SK" b="1" dirty="0" smtClean="0"/>
              <a:t>vo firmách spracovávajúcich </a:t>
            </a:r>
            <a:r>
              <a:rPr lang="sk-SK" b="1" dirty="0"/>
              <a:t>rastlinné a živočíšne </a:t>
            </a:r>
            <a:r>
              <a:rPr lang="sk-SK" b="1" dirty="0" smtClean="0"/>
              <a:t>produkty,</a:t>
            </a:r>
            <a:endParaRPr lang="sk-SK" b="1" dirty="0"/>
          </a:p>
          <a:p>
            <a:pPr marL="265113" lvl="0" indent="-265113">
              <a:buFont typeface="Arial" panose="020B0604020202020204" pitchFamily="34" charset="0"/>
              <a:buChar char="•"/>
            </a:pPr>
            <a:r>
              <a:rPr lang="sk-SK" b="1" dirty="0" smtClean="0"/>
              <a:t>u samostatne </a:t>
            </a:r>
            <a:r>
              <a:rPr lang="sk-SK" b="1" dirty="0"/>
              <a:t>hospodáriaci </a:t>
            </a:r>
            <a:r>
              <a:rPr lang="sk-SK" b="1" dirty="0" smtClean="0"/>
              <a:t>roľníkov,</a:t>
            </a:r>
            <a:endParaRPr lang="sk-SK" b="1" dirty="0"/>
          </a:p>
          <a:p>
            <a:pPr marL="265113" lvl="0" indent="-265113">
              <a:buFont typeface="Arial" panose="020B0604020202020204" pitchFamily="34" charset="0"/>
              <a:buChar char="•"/>
            </a:pPr>
            <a:r>
              <a:rPr lang="sk-SK" b="1" dirty="0" smtClean="0"/>
              <a:t>v jazdeckých stajniach </a:t>
            </a:r>
            <a:r>
              <a:rPr lang="sk-SK" b="1" dirty="0"/>
              <a:t>s chovom, výcvikom a ustajnením </a:t>
            </a:r>
            <a:r>
              <a:rPr lang="sk-SK" b="1" dirty="0" smtClean="0"/>
              <a:t>koní,</a:t>
            </a:r>
            <a:endParaRPr lang="sk-SK" b="1" dirty="0"/>
          </a:p>
          <a:p>
            <a:pPr marL="265113" lvl="0" indent="-265113">
              <a:buFont typeface="Arial" panose="020B0604020202020204" pitchFamily="34" charset="0"/>
              <a:buChar char="•"/>
            </a:pPr>
            <a:r>
              <a:rPr lang="sk-SK" b="1" dirty="0" smtClean="0"/>
              <a:t>vo zvieracích útulkoch,</a:t>
            </a:r>
            <a:endParaRPr lang="sk-SK" b="1" dirty="0"/>
          </a:p>
          <a:p>
            <a:pPr marL="265113" lvl="0" indent="-265113">
              <a:buFont typeface="Arial" panose="020B0604020202020204" pitchFamily="34" charset="0"/>
              <a:buChar char="•"/>
            </a:pPr>
            <a:r>
              <a:rPr lang="sk-SK" b="1" dirty="0" smtClean="0"/>
              <a:t>v štátnych </a:t>
            </a:r>
            <a:r>
              <a:rPr lang="sk-SK" b="1" dirty="0"/>
              <a:t>a </a:t>
            </a:r>
            <a:r>
              <a:rPr lang="sk-SK" b="1" dirty="0" smtClean="0"/>
              <a:t>neštátnych zariadeniach </a:t>
            </a:r>
            <a:r>
              <a:rPr lang="sk-SK" b="1" dirty="0"/>
              <a:t>ochrany </a:t>
            </a:r>
            <a:r>
              <a:rPr lang="sk-SK" b="1" dirty="0" smtClean="0"/>
              <a:t>prírody,</a:t>
            </a:r>
            <a:endParaRPr lang="sk-SK" b="1" dirty="0"/>
          </a:p>
          <a:p>
            <a:pPr marL="265113" lvl="0" indent="-265113">
              <a:buFont typeface="Arial" panose="020B0604020202020204" pitchFamily="34" charset="0"/>
              <a:buChar char="•"/>
            </a:pPr>
            <a:r>
              <a:rPr lang="sk-SK" b="1" dirty="0" smtClean="0"/>
              <a:t>v agroturistických zariadeniach a pod.</a:t>
            </a:r>
            <a:endParaRPr lang="sk-SK" b="1" dirty="0"/>
          </a:p>
          <a:p>
            <a:pPr marL="0" indent="0">
              <a:buNone/>
            </a:pPr>
            <a:endParaRPr lang="sk-SK" b="1" dirty="0"/>
          </a:p>
          <a:p>
            <a:pPr marL="0" indent="0">
              <a:buNone/>
            </a:pPr>
            <a:endParaRPr lang="sk-SK" sz="6400" dirty="0"/>
          </a:p>
          <a:p>
            <a:endParaRPr lang="sk-SK" dirty="0"/>
          </a:p>
        </p:txBody>
      </p:sp>
      <p:sp>
        <p:nvSpPr>
          <p:cNvPr id="4" name="AutoShape 2" descr="Výsledok vyhľadávania obrázkov pre dopyt študijný odbor Potravinárstvo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112" y="1681747"/>
            <a:ext cx="2585411" cy="1677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008" y="4257858"/>
            <a:ext cx="3216347" cy="2012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Image result for poľnohospodárstv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856" y="2719148"/>
            <a:ext cx="1600550" cy="64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pestovani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29" y="4457278"/>
            <a:ext cx="2502811" cy="187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účtovníctv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287" y="4457278"/>
            <a:ext cx="3686119" cy="169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8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03512" y="460597"/>
            <a:ext cx="8229600" cy="1143000"/>
          </a:xfrm>
        </p:spPr>
        <p:txBody>
          <a:bodyPr>
            <a:noAutofit/>
          </a:bodyPr>
          <a:lstStyle/>
          <a:p>
            <a:r>
              <a:rPr lang="sk-SK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Junior Achievement Slovensko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81000" y="1603598"/>
            <a:ext cx="6777486" cy="4525963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sk-SK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Študenti majú možnosť vyskúšať si podnikanie  v študentskej spoločnosti   v rámci predmetov:</a:t>
            </a:r>
          </a:p>
          <a:p>
            <a:endParaRPr lang="sk-SK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sk-SK" sz="3200" b="1" dirty="0"/>
              <a:t>Aplikovaná ekonómia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k-SK" sz="3200" b="1" dirty="0"/>
              <a:t>Podnikanie  v cestovnom ruchu</a:t>
            </a:r>
          </a:p>
          <a:p>
            <a:pPr marL="4572" lvl="1" indent="0">
              <a:buNone/>
            </a:pPr>
            <a:endParaRPr lang="sk-SK" sz="3200" b="1" dirty="0"/>
          </a:p>
          <a:p>
            <a:pPr marL="4572" lvl="1" indent="0">
              <a:buNone/>
            </a:pPr>
            <a:r>
              <a:rPr lang="sk-SK" sz="3500" b="1" dirty="0">
                <a:solidFill>
                  <a:srgbClr val="2F11AF"/>
                </a:solidFill>
              </a:rPr>
              <a:t>Finančnú gramotnosť  žiaci rozvíjajú pomocou programu JA viac ako peniaze</a:t>
            </a:r>
          </a:p>
          <a:p>
            <a:endParaRPr lang="sk-SK" dirty="0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486" y="943837"/>
            <a:ext cx="2969958" cy="20200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486" y="3284985"/>
            <a:ext cx="3579529" cy="2844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6131113"/>
      </p:ext>
    </p:extLst>
  </p:cSld>
  <p:clrMapOvr>
    <a:masterClrMapping/>
  </p:clrMapOvr>
  <p:transition spd="slow" advTm="1238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1|0.9|1.1|1.1|1.5|1.9|3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7|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1|0.9|1.1|1.1|1.5|1.9|3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5|0.9|1.2|2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6|1.5|1.3|1.4|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4|1.3|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0.8|0.9|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3|1|1.6|1.3|1.3|2.4|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9|1.1|0.9|1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8|1.1|1.1"/>
</p:tagLst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629</TotalTime>
  <Words>641</Words>
  <Application>Microsoft Office PowerPoint</Application>
  <PresentationFormat>Širokouhlá</PresentationFormat>
  <Paragraphs>124</Paragraphs>
  <Slides>22</Slides>
  <Notes>16</Notes>
  <HiddenSlides>0</HiddenSlides>
  <MMClips>0</MMClips>
  <ScaleCrop>false</ScaleCrop>
  <HeadingPairs>
    <vt:vector size="6" baseType="variant">
      <vt:variant>
        <vt:lpstr>Použité písma</vt:lpstr>
      </vt:variant>
      <vt:variant>
        <vt:i4>10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22</vt:i4>
      </vt:variant>
    </vt:vector>
  </HeadingPairs>
  <TitlesOfParts>
    <vt:vector size="33" baseType="lpstr">
      <vt:lpstr>Agency FB</vt:lpstr>
      <vt:lpstr>Arial</vt:lpstr>
      <vt:lpstr>Arial Black</vt:lpstr>
      <vt:lpstr>Arial Narrow CE</vt:lpstr>
      <vt:lpstr>Belwe Bd AT</vt:lpstr>
      <vt:lpstr>Calibri</vt:lpstr>
      <vt:lpstr>Calibri Light</vt:lpstr>
      <vt:lpstr>Tahoma</vt:lpstr>
      <vt:lpstr>Wingdings</vt:lpstr>
      <vt:lpstr>Wingdings 3</vt:lpstr>
      <vt:lpstr>Metropolitan</vt:lpstr>
      <vt:lpstr>ŠTUDIJNÝ ODBOR  4210  M   AGROPODNIKANIE odborné zameranie  Poľnohospodársky manažment</vt:lpstr>
      <vt:lpstr>  Možnosti uplatnenia absolventov školy          </vt:lpstr>
      <vt:lpstr>Možnosti ďalšieho vzdelávania:</vt:lpstr>
      <vt:lpstr>  Obsah vzdelávania a prípravy žiakov školy          </vt:lpstr>
      <vt:lpstr>Absolvent pozná a ovláda  princípy a základy:</vt:lpstr>
      <vt:lpstr>Teoretické vzdelávanie prebieha v škole v klasických triedach a odborných učebniach: </vt:lpstr>
      <vt:lpstr>Odborné predmety</vt:lpstr>
      <vt:lpstr>Praktické vyučovanie sa realizuje:</vt:lpstr>
      <vt:lpstr>Junior Achievement Slovensko</vt:lpstr>
      <vt:lpstr>Prezentácia programu PowerPoint</vt:lpstr>
      <vt:lpstr>Deň životného prostredia</vt:lpstr>
      <vt:lpstr>Súťaž MLADÝ EKOFARMÁR</vt:lpstr>
      <vt:lpstr>OKRESNÁ VÝSTAVA ovocia, zeleniny, kvetov, skalničiek, kaktusov, bonsajov</vt:lpstr>
      <vt:lpstr>Prezentácia programu PowerPoint</vt:lpstr>
      <vt:lpstr>Výstava JARNÁ KRÁSA</vt:lpstr>
      <vt:lpstr>Floristická súťaž VICTORIA REGIA </vt:lpstr>
      <vt:lpstr>Volejbalový turnaj</vt:lpstr>
      <vt:lpstr>EUROPEAN QUADRILLE DANCE FESTIVAL</vt:lpstr>
      <vt:lpstr>SPOLUPRÁCA</vt:lpstr>
      <vt:lpstr>Hričovské pastorále</vt:lpstr>
      <vt:lpstr>Podrobnejšie informácie  na webovej stránke školy</vt:lpstr>
      <vt:lpstr>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ŠTUDIJNÝ ODBOR 2940 M POTRAVINÁRSTVO</dc:title>
  <dc:creator>Ľubo</dc:creator>
  <cp:lastModifiedBy>HP2008</cp:lastModifiedBy>
  <cp:revision>80</cp:revision>
  <dcterms:created xsi:type="dcterms:W3CDTF">2016-09-30T09:45:26Z</dcterms:created>
  <dcterms:modified xsi:type="dcterms:W3CDTF">2021-02-09T12:00:26Z</dcterms:modified>
</cp:coreProperties>
</file>